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317" r:id="rId4"/>
    <p:sldId id="259" r:id="rId5"/>
    <p:sldId id="319" r:id="rId6"/>
    <p:sldId id="304" r:id="rId7"/>
    <p:sldId id="320" r:id="rId8"/>
    <p:sldId id="321" r:id="rId9"/>
    <p:sldId id="305" r:id="rId10"/>
    <p:sldId id="271" r:id="rId11"/>
    <p:sldId id="274" r:id="rId12"/>
    <p:sldId id="322" r:id="rId13"/>
    <p:sldId id="306" r:id="rId14"/>
    <p:sldId id="326" r:id="rId15"/>
    <p:sldId id="329" r:id="rId16"/>
    <p:sldId id="330" r:id="rId17"/>
    <p:sldId id="332" r:id="rId18"/>
    <p:sldId id="325" r:id="rId19"/>
    <p:sldId id="331" r:id="rId20"/>
    <p:sldId id="323" r:id="rId21"/>
    <p:sldId id="307" r:id="rId22"/>
    <p:sldId id="333" r:id="rId23"/>
    <p:sldId id="335" r:id="rId24"/>
    <p:sldId id="324" r:id="rId25"/>
    <p:sldId id="337" r:id="rId26"/>
    <p:sldId id="336" r:id="rId27"/>
    <p:sldId id="282" r:id="rId28"/>
    <p:sldId id="283" r:id="rId29"/>
    <p:sldId id="338" r:id="rId30"/>
    <p:sldId id="285" r:id="rId31"/>
    <p:sldId id="297" r:id="rId32"/>
    <p:sldId id="339" r:id="rId33"/>
    <p:sldId id="286" r:id="rId34"/>
    <p:sldId id="340" r:id="rId35"/>
    <p:sldId id="341" r:id="rId36"/>
    <p:sldId id="342" r:id="rId37"/>
    <p:sldId id="288" r:id="rId38"/>
    <p:sldId id="291" r:id="rId39"/>
    <p:sldId id="29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76865" autoAdjust="0"/>
  </p:normalViewPr>
  <p:slideViewPr>
    <p:cSldViewPr snapToGrid="0">
      <p:cViewPr varScale="1">
        <p:scale>
          <a:sx n="95" d="100"/>
          <a:sy n="95" d="100"/>
        </p:scale>
        <p:origin x="1016"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BCE9B-409E-44F6-AEF5-A5D699318F8F}" type="datetimeFigureOut">
              <a:rPr lang="en-US" smtClean="0"/>
              <a:pPr/>
              <a:t>7/9/16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8C6E9-4F84-4657-B31B-8E5D5102C85B}" type="slidenum">
              <a:rPr lang="en-US" smtClean="0"/>
              <a:pPr/>
              <a:t>‹#›</a:t>
            </a:fld>
            <a:endParaRPr lang="en-US"/>
          </a:p>
        </p:txBody>
      </p:sp>
    </p:spTree>
    <p:extLst>
      <p:ext uri="{BB962C8B-B14F-4D97-AF65-F5344CB8AC3E}">
        <p14:creationId xmlns:p14="http://schemas.microsoft.com/office/powerpoint/2010/main" val="206630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48C6E9-4F84-4657-B31B-8E5D5102C85B}" type="slidenum">
              <a:rPr lang="en-US" smtClean="0"/>
              <a:pPr/>
              <a:t>1</a:t>
            </a:fld>
            <a:endParaRPr lang="en-US"/>
          </a:p>
        </p:txBody>
      </p:sp>
    </p:spTree>
    <p:extLst>
      <p:ext uri="{BB962C8B-B14F-4D97-AF65-F5344CB8AC3E}">
        <p14:creationId xmlns:p14="http://schemas.microsoft.com/office/powerpoint/2010/main" val="423527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trust the hardware and the system </a:t>
            </a:r>
            <a:r>
              <a:rPr lang="en-US" dirty="0" err="1" smtClean="0"/>
              <a:t>softwares</a:t>
            </a:r>
            <a:r>
              <a:rPr lang="en-US" dirty="0" smtClean="0"/>
              <a:t>. All the third-party</a:t>
            </a:r>
            <a:r>
              <a:rPr lang="en-US" baseline="0" dirty="0" smtClean="0"/>
              <a:t> apps are considered untrusted. We assume that our privacy marker </a:t>
            </a:r>
            <a:r>
              <a:rPr lang="en-US" baseline="0" dirty="0" err="1" smtClean="0"/>
              <a:t>softwares</a:t>
            </a:r>
            <a:r>
              <a:rPr lang="en-US" baseline="0" dirty="0" smtClean="0"/>
              <a:t> are inside trusted systems completely isolated from untrusted code. </a:t>
            </a:r>
            <a:r>
              <a:rPr lang="en-US" dirty="0" smtClean="0"/>
              <a:t>Useful attacker</a:t>
            </a:r>
            <a:r>
              <a:rPr lang="en-US" baseline="0" dirty="0" smtClean="0"/>
              <a:t> model</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10</a:t>
            </a:fld>
            <a:endParaRPr lang="en-US"/>
          </a:p>
        </p:txBody>
      </p:sp>
    </p:spTree>
    <p:extLst>
      <p:ext uri="{BB962C8B-B14F-4D97-AF65-F5344CB8AC3E}">
        <p14:creationId xmlns:p14="http://schemas.microsoft.com/office/powerpoint/2010/main" val="1014455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Developing </a:t>
            </a:r>
            <a:r>
              <a:rPr lang="en-US" dirty="0" err="1" smtClean="0"/>
              <a:t>PrivateEye</a:t>
            </a:r>
            <a:r>
              <a:rPr lang="en-US" baseline="0" dirty="0" smtClean="0"/>
              <a:t> and </a:t>
            </a:r>
            <a:r>
              <a:rPr lang="en-US" baseline="0" dirty="0" err="1" smtClean="0"/>
              <a:t>WaveOff</a:t>
            </a:r>
            <a:r>
              <a:rPr lang="en-US" baseline="0" dirty="0" smtClean="0"/>
              <a:t> required several challenges to be tackled. We wanted to achieve the following three goals. The process of marking should be quick and easy and users should be able to mark any surface and object. Secrets must be protected across all  the environments and scenarios. Third, our system should not affect app’s usability and should not limit its functionality.</a:t>
            </a:r>
          </a:p>
        </p:txBody>
      </p:sp>
      <p:sp>
        <p:nvSpPr>
          <p:cNvPr id="4" name="Slide Number Placeholder 3"/>
          <p:cNvSpPr>
            <a:spLocks noGrp="1"/>
          </p:cNvSpPr>
          <p:nvPr>
            <p:ph type="sldNum" sz="quarter" idx="10"/>
          </p:nvPr>
        </p:nvSpPr>
        <p:spPr/>
        <p:txBody>
          <a:bodyPr/>
          <a:lstStyle/>
          <a:p>
            <a:fld id="{3248C6E9-4F84-4657-B31B-8E5D5102C85B}" type="slidenum">
              <a:rPr lang="en-US" smtClean="0"/>
              <a:pPr/>
              <a:t>11</a:t>
            </a:fld>
            <a:endParaRPr lang="en-US"/>
          </a:p>
        </p:txBody>
      </p:sp>
    </p:spTree>
    <p:extLst>
      <p:ext uri="{BB962C8B-B14F-4D97-AF65-F5344CB8AC3E}">
        <p14:creationId xmlns:p14="http://schemas.microsoft.com/office/powerpoint/2010/main" val="2468410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Achieving each goal was a </a:t>
            </a:r>
            <a:r>
              <a:rPr lang="en-US" baseline="0" dirty="0" err="1" smtClean="0"/>
              <a:t>subproblem</a:t>
            </a:r>
            <a:r>
              <a:rPr lang="en-US" baseline="0" dirty="0" smtClean="0"/>
              <a:t> and now I will discuss how we solved them one by one.</a:t>
            </a:r>
          </a:p>
        </p:txBody>
      </p:sp>
      <p:sp>
        <p:nvSpPr>
          <p:cNvPr id="4" name="Slide Number Placeholder 3"/>
          <p:cNvSpPr>
            <a:spLocks noGrp="1"/>
          </p:cNvSpPr>
          <p:nvPr>
            <p:ph type="sldNum" sz="quarter" idx="10"/>
          </p:nvPr>
        </p:nvSpPr>
        <p:spPr/>
        <p:txBody>
          <a:bodyPr/>
          <a:lstStyle/>
          <a:p>
            <a:fld id="{3248C6E9-4F84-4657-B31B-8E5D5102C85B}" type="slidenum">
              <a:rPr lang="en-US" smtClean="0"/>
              <a:pPr/>
              <a:t>12</a:t>
            </a:fld>
            <a:endParaRPr lang="en-US"/>
          </a:p>
        </p:txBody>
      </p:sp>
    </p:spTree>
    <p:extLst>
      <p:ext uri="{BB962C8B-B14F-4D97-AF65-F5344CB8AC3E}">
        <p14:creationId xmlns:p14="http://schemas.microsoft.com/office/powerpoint/2010/main" val="2468410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Ease-of-use was a primary goal for </a:t>
            </a:r>
            <a:r>
              <a:rPr lang="en-US" dirty="0" err="1" smtClean="0"/>
              <a:t>PrivateEye</a:t>
            </a:r>
            <a:r>
              <a:rPr lang="en-US" dirty="0" smtClean="0"/>
              <a:t> and </a:t>
            </a:r>
            <a:r>
              <a:rPr lang="en-US" dirty="0" err="1" smtClean="0"/>
              <a:t>WaveOff</a:t>
            </a:r>
            <a:r>
              <a:rPr lang="en-US" dirty="0" smtClean="0"/>
              <a:t>. Before arriving at our current designs, we considered alternatives, such as affixing or projecting QR codes onto surfaces and objects.</a:t>
            </a:r>
            <a:r>
              <a:rPr lang="en-US" baseline="0" dirty="0" smtClean="0"/>
              <a:t> However, we rejected such designs because they were very inconvenient. We chose a marking method where no special equipment was required. In case of </a:t>
            </a:r>
            <a:r>
              <a:rPr lang="en-US" baseline="0" dirty="0" err="1" smtClean="0"/>
              <a:t>PrivateEye</a:t>
            </a:r>
            <a:r>
              <a:rPr lang="en-US" baseline="0" dirty="0" smtClean="0"/>
              <a:t>, two concentric rectangles are used to mark. In case of </a:t>
            </a:r>
            <a:r>
              <a:rPr lang="en-US" baseline="0" dirty="0" err="1" smtClean="0"/>
              <a:t>WaveOff</a:t>
            </a:r>
            <a:r>
              <a:rPr lang="en-US" baseline="0" dirty="0" smtClean="0"/>
              <a:t>, a trusted UI is used to draw a bounding box around an object in order to mark it.</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13</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Ease-of-use was a primary goal for </a:t>
            </a:r>
            <a:r>
              <a:rPr lang="en-US" dirty="0" err="1" smtClean="0"/>
              <a:t>PrivateEye</a:t>
            </a:r>
            <a:r>
              <a:rPr lang="en-US" dirty="0" smtClean="0"/>
              <a:t> and </a:t>
            </a:r>
            <a:r>
              <a:rPr lang="en-US" dirty="0" err="1" smtClean="0"/>
              <a:t>WaveOff</a:t>
            </a:r>
            <a:r>
              <a:rPr lang="en-US" dirty="0" smtClean="0"/>
              <a:t>. Before arriving at our current designs, we considered alternatives, such as affixing or projecting QR codes onto surfaces and objects.</a:t>
            </a:r>
            <a:r>
              <a:rPr lang="en-US" baseline="0" dirty="0" smtClean="0"/>
              <a:t> However, we rejected such designs because they were very inconvenient. We chose a marking method where no special equipment was required. In case of </a:t>
            </a:r>
            <a:r>
              <a:rPr lang="en-US" baseline="0" dirty="0" err="1" smtClean="0"/>
              <a:t>PrivateEye</a:t>
            </a:r>
            <a:r>
              <a:rPr lang="en-US" baseline="0" dirty="0" smtClean="0"/>
              <a:t>, user draws a special shape around the 2d region.</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14</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shape consists of an external rectangle.</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15</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an internal 12-sided</a:t>
            </a:r>
            <a:r>
              <a:rPr lang="en-US" baseline="0" dirty="0" smtClean="0"/>
              <a:t> polygon.</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16</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whole region becomes the marked</a:t>
            </a:r>
            <a:r>
              <a:rPr lang="en-US" baseline="0" dirty="0" smtClean="0"/>
              <a:t> region. </a:t>
            </a:r>
            <a:r>
              <a:rPr lang="en-US" sz="1200" kern="1200" dirty="0" smtClean="0">
                <a:solidFill>
                  <a:schemeClr val="tx1"/>
                </a:solidFill>
                <a:effectLst/>
                <a:latin typeface="+mn-lt"/>
                <a:ea typeface="+mn-ea"/>
                <a:cs typeface="+mn-cs"/>
              </a:rPr>
              <a:t>This marker is unusual and easy to draw, either by hand (e.g., using white- board markers) or using digital tools </a:t>
            </a:r>
            <a:endParaRPr lang="en-US" dirty="0" smtClean="0"/>
          </a:p>
          <a:p>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17</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case of </a:t>
            </a:r>
            <a:r>
              <a:rPr lang="en-US" baseline="0" dirty="0" err="1" smtClean="0"/>
              <a:t>WaveOff</a:t>
            </a:r>
            <a:r>
              <a:rPr lang="en-US" baseline="0" dirty="0" smtClean="0"/>
              <a:t>, a trusted UI is provided and user draws a bounding box around an object in order to mark it.</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18</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marking is done, important</a:t>
            </a:r>
            <a:r>
              <a:rPr lang="en-US" baseline="0" dirty="0" smtClean="0"/>
              <a:t> features are extracted from the marked region and stored in memory for future matching</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19</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Cameras have become a</a:t>
            </a:r>
            <a:r>
              <a:rPr lang="en-US" sz="1200" b="0" i="0" u="none" strike="noStrike" kern="1200" baseline="0" dirty="0" smtClean="0">
                <a:solidFill>
                  <a:schemeClr val="tx1"/>
                </a:solidFill>
                <a:effectLst/>
                <a:latin typeface="+mn-lt"/>
                <a:ea typeface="+mn-ea"/>
                <a:cs typeface="+mn-cs"/>
              </a:rPr>
              <a:t> standard feature in many mobile devices and home entertainment system. A not-too-distant-future line of products for </a:t>
            </a:r>
            <a:r>
              <a:rPr lang="en-US" sz="1200" b="0" i="0" u="none" strike="noStrike" kern="1200" baseline="0" dirty="0" err="1" smtClean="0">
                <a:solidFill>
                  <a:schemeClr val="tx1"/>
                </a:solidFill>
                <a:effectLst/>
                <a:latin typeface="+mn-lt"/>
                <a:ea typeface="+mn-ea"/>
                <a:cs typeface="+mn-cs"/>
              </a:rPr>
              <a:t>IoTs</a:t>
            </a:r>
            <a:r>
              <a:rPr lang="en-US" sz="1200" b="0" i="0" u="none" strike="noStrike" kern="1200" baseline="0" dirty="0" smtClean="0">
                <a:solidFill>
                  <a:schemeClr val="tx1"/>
                </a:solidFill>
                <a:effectLst/>
                <a:latin typeface="+mn-lt"/>
                <a:ea typeface="+mn-ea"/>
                <a:cs typeface="+mn-cs"/>
              </a:rPr>
              <a:t> and robotics are designed with the capability of continuous recording. With cameras all around, confidential details of one’s personal life is always at risk.</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2</a:t>
            </a:fld>
            <a:endParaRPr lang="en-US"/>
          </a:p>
        </p:txBody>
      </p:sp>
    </p:spTree>
    <p:extLst>
      <p:ext uri="{BB962C8B-B14F-4D97-AF65-F5344CB8AC3E}">
        <p14:creationId xmlns:p14="http://schemas.microsoft.com/office/powerpoint/2010/main" val="2583068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reliable recognition our system relied on computer vision.</a:t>
            </a:r>
          </a:p>
        </p:txBody>
      </p:sp>
      <p:sp>
        <p:nvSpPr>
          <p:cNvPr id="4" name="Slide Number Placeholder 3"/>
          <p:cNvSpPr>
            <a:spLocks noGrp="1"/>
          </p:cNvSpPr>
          <p:nvPr>
            <p:ph type="sldNum" sz="quarter" idx="10"/>
          </p:nvPr>
        </p:nvSpPr>
        <p:spPr/>
        <p:txBody>
          <a:bodyPr/>
          <a:lstStyle/>
          <a:p>
            <a:fld id="{3248C6E9-4F84-4657-B31B-8E5D5102C85B}" type="slidenum">
              <a:rPr lang="en-US" smtClean="0"/>
              <a:pPr/>
              <a:t>20</a:t>
            </a:fld>
            <a:endParaRPr lang="en-US"/>
          </a:p>
        </p:txBody>
      </p:sp>
    </p:spTree>
    <p:extLst>
      <p:ext uri="{BB962C8B-B14F-4D97-AF65-F5344CB8AC3E}">
        <p14:creationId xmlns:p14="http://schemas.microsoft.com/office/powerpoint/2010/main" val="2468410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a:t>
            </a:r>
            <a:r>
              <a:rPr lang="en-US" baseline="0" dirty="0" smtClean="0"/>
              <a:t> vision can fail for several reasons. In such cases security is at risk. We designed our system from a higher security perspective and chose whitelisting approach. Everything is considered sensitive and marked regions are considered public. If the system fails to recognize the markers, the public region/object gets blocked. This leads to drop in app utility but the system stays secure.</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21</a:t>
            </a:fld>
            <a:endParaRPr lang="en-US"/>
          </a:p>
        </p:txBody>
      </p:sp>
    </p:spTree>
    <p:extLst>
      <p:ext uri="{BB962C8B-B14F-4D97-AF65-F5344CB8AC3E}">
        <p14:creationId xmlns:p14="http://schemas.microsoft.com/office/powerpoint/2010/main" val="98242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22</a:t>
            </a:fld>
            <a:endParaRPr lang="en-US"/>
          </a:p>
        </p:txBody>
      </p:sp>
    </p:spTree>
    <p:extLst>
      <p:ext uri="{BB962C8B-B14F-4D97-AF65-F5344CB8AC3E}">
        <p14:creationId xmlns:p14="http://schemas.microsoft.com/office/powerpoint/2010/main" val="411667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23</a:t>
            </a:fld>
            <a:endParaRPr lang="en-US"/>
          </a:p>
        </p:txBody>
      </p:sp>
    </p:spTree>
    <p:extLst>
      <p:ext uri="{BB962C8B-B14F-4D97-AF65-F5344CB8AC3E}">
        <p14:creationId xmlns:p14="http://schemas.microsoft.com/office/powerpoint/2010/main" val="4116671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248C6E9-4F84-4657-B31B-8E5D5102C85B}" type="slidenum">
              <a:rPr lang="en-US" smtClean="0"/>
              <a:pPr/>
              <a:t>24</a:t>
            </a:fld>
            <a:endParaRPr lang="en-US"/>
          </a:p>
        </p:txBody>
      </p:sp>
    </p:spTree>
    <p:extLst>
      <p:ext uri="{BB962C8B-B14F-4D97-AF65-F5344CB8AC3E}">
        <p14:creationId xmlns:p14="http://schemas.microsoft.com/office/powerpoint/2010/main" val="2468410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a:t>
            </a:r>
            <a:r>
              <a:rPr lang="en-US" baseline="0" dirty="0" smtClean="0"/>
              <a:t> detection of markers is important for good performance. Our markers are designed to play to the strength of computer vision. The </a:t>
            </a:r>
            <a:r>
              <a:rPr lang="en-US" baseline="0" dirty="0" err="1" smtClean="0"/>
              <a:t>PrivateEye</a:t>
            </a:r>
            <a:r>
              <a:rPr lang="en-US" baseline="0" dirty="0" smtClean="0"/>
              <a:t> markers is quickly detected due to the strong contrast of straight, dark lines on a light two-dimensional surface. Also, the right angles of </a:t>
            </a:r>
            <a:r>
              <a:rPr lang="en-US" baseline="0" smtClean="0"/>
              <a:t>the internal polygon makes the detection robust and fast.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248C6E9-4F84-4657-B31B-8E5D5102C85B}" type="slidenum">
              <a:rPr lang="en-US" smtClean="0"/>
              <a:pPr/>
              <a:t>25</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WaveOff</a:t>
            </a:r>
            <a:r>
              <a:rPr lang="en-US" sz="1200" kern="1200" dirty="0" smtClean="0">
                <a:solidFill>
                  <a:schemeClr val="tx1"/>
                </a:solidFill>
                <a:effectLst/>
                <a:latin typeface="+mn-lt"/>
                <a:ea typeface="+mn-ea"/>
                <a:cs typeface="+mn-cs"/>
              </a:rPr>
              <a:t> stores the features from</a:t>
            </a:r>
            <a:r>
              <a:rPr lang="en-US" sz="1200" kern="1200" baseline="0" dirty="0" smtClean="0">
                <a:solidFill>
                  <a:schemeClr val="tx1"/>
                </a:solidFill>
                <a:effectLst/>
                <a:latin typeface="+mn-lt"/>
                <a:ea typeface="+mn-ea"/>
                <a:cs typeface="+mn-cs"/>
              </a:rPr>
              <a:t> the bounding box in memory and builds the model for the object.</a:t>
            </a:r>
            <a:r>
              <a:rPr lang="en-US" sz="1200" kern="1200" dirty="0" smtClean="0">
                <a:solidFill>
                  <a:schemeClr val="tx1"/>
                </a:solidFill>
                <a:effectLst/>
                <a:latin typeface="+mn-lt"/>
                <a:ea typeface="+mn-ea"/>
                <a:cs typeface="+mn-cs"/>
              </a:rPr>
              <a:t> And it uses </a:t>
            </a:r>
            <a:r>
              <a:rPr lang="en-US" sz="1200" kern="1200" baseline="0" dirty="0" smtClean="0">
                <a:solidFill>
                  <a:schemeClr val="tx1"/>
                </a:solidFill>
                <a:effectLst/>
                <a:latin typeface="+mn-lt"/>
                <a:ea typeface="+mn-ea"/>
                <a:cs typeface="+mn-cs"/>
              </a:rPr>
              <a:t>BRISK features as c</a:t>
            </a:r>
            <a:r>
              <a:rPr lang="en-US" sz="1200" kern="1200" dirty="0" smtClean="0">
                <a:solidFill>
                  <a:schemeClr val="tx1"/>
                </a:solidFill>
                <a:effectLst/>
                <a:latin typeface="+mn-lt"/>
                <a:ea typeface="+mn-ea"/>
                <a:cs typeface="+mn-cs"/>
              </a:rPr>
              <a:t>omputing and matching BRISK features is efficient and is ideal for </a:t>
            </a:r>
            <a:r>
              <a:rPr lang="en-US" sz="1200" kern="1200" dirty="0" err="1" smtClean="0">
                <a:solidFill>
                  <a:schemeClr val="tx1"/>
                </a:solidFill>
                <a:effectLst/>
                <a:latin typeface="+mn-lt"/>
                <a:ea typeface="+mn-ea"/>
                <a:cs typeface="+mn-cs"/>
              </a:rPr>
              <a:t>realtime</a:t>
            </a:r>
            <a:r>
              <a:rPr lang="en-US" sz="1200" kern="1200" dirty="0" smtClean="0">
                <a:solidFill>
                  <a:schemeClr val="tx1"/>
                </a:solidFill>
                <a:effectLst/>
                <a:latin typeface="+mn-lt"/>
                <a:ea typeface="+mn-ea"/>
                <a:cs typeface="+mn-cs"/>
              </a:rPr>
              <a:t> performance on low-power mobile devices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248C6E9-4F84-4657-B31B-8E5D5102C85B}" type="slidenum">
              <a:rPr lang="en-US" smtClean="0"/>
              <a:pPr/>
              <a:t>26</a:t>
            </a:fld>
            <a:endParaRPr lang="en-US"/>
          </a:p>
        </p:txBody>
      </p:sp>
    </p:spTree>
    <p:extLst>
      <p:ext uri="{BB962C8B-B14F-4D97-AF65-F5344CB8AC3E}">
        <p14:creationId xmlns:p14="http://schemas.microsoft.com/office/powerpoint/2010/main" val="1191246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camera subsystem is divided into two parts: hardware independent and hardware dependent layers. An App can place a capture request which goes through trusted camera service to the Hardware dependent layer. When the image is ready the data is handed back and camera service sends the data to the app. Since, camera service is trusted system service and a common interface between device driver and apps, we decide to plug our module with camera service.</a:t>
            </a:r>
            <a:endParaRPr lang="en-US" b="0" dirty="0" smtClean="0">
              <a:effectLst/>
            </a:endParaRPr>
          </a:p>
        </p:txBody>
      </p:sp>
      <p:sp>
        <p:nvSpPr>
          <p:cNvPr id="4" name="Slide Number Placeholder 3"/>
          <p:cNvSpPr>
            <a:spLocks noGrp="1"/>
          </p:cNvSpPr>
          <p:nvPr>
            <p:ph type="sldNum" sz="quarter" idx="10"/>
          </p:nvPr>
        </p:nvSpPr>
        <p:spPr/>
        <p:txBody>
          <a:bodyPr/>
          <a:lstStyle/>
          <a:p>
            <a:fld id="{3248C6E9-4F84-4657-B31B-8E5D5102C85B}" type="slidenum">
              <a:rPr lang="en-US" smtClean="0"/>
              <a:pPr/>
              <a:t>27</a:t>
            </a:fld>
            <a:endParaRPr lang="en-US"/>
          </a:p>
        </p:txBody>
      </p:sp>
    </p:spTree>
    <p:extLst>
      <p:ext uri="{BB962C8B-B14F-4D97-AF65-F5344CB8AC3E}">
        <p14:creationId xmlns:p14="http://schemas.microsoft.com/office/powerpoint/2010/main" val="787008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proceeded to evaluate how well we achieved our goals. We conducted a 26 participant user study to understand the usability of our systems. We measured precision and recall to measure the accuracy of our system’s recognition. And we measure frames per second delivery to understand the performance.</a:t>
            </a:r>
          </a:p>
        </p:txBody>
      </p:sp>
      <p:sp>
        <p:nvSpPr>
          <p:cNvPr id="4" name="Slide Number Placeholder 3"/>
          <p:cNvSpPr>
            <a:spLocks noGrp="1"/>
          </p:cNvSpPr>
          <p:nvPr>
            <p:ph type="sldNum" sz="quarter" idx="10"/>
          </p:nvPr>
        </p:nvSpPr>
        <p:spPr/>
        <p:txBody>
          <a:bodyPr/>
          <a:lstStyle/>
          <a:p>
            <a:fld id="{3248C6E9-4F84-4657-B31B-8E5D5102C85B}" type="slidenum">
              <a:rPr lang="en-US" smtClean="0"/>
              <a:pPr/>
              <a:t>29</a:t>
            </a:fld>
            <a:endParaRPr lang="en-US"/>
          </a:p>
        </p:txBody>
      </p:sp>
    </p:spTree>
    <p:extLst>
      <p:ext uri="{BB962C8B-B14F-4D97-AF65-F5344CB8AC3E}">
        <p14:creationId xmlns:p14="http://schemas.microsoft.com/office/powerpoint/2010/main" val="2468410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study deemed our system fast and easy to use. Our measurements show that our system has acceptable precision and recall.</a:t>
            </a:r>
          </a:p>
          <a:p>
            <a:endParaRPr lang="en-US" dirty="0" smtClean="0"/>
          </a:p>
          <a:p>
            <a:r>
              <a:rPr lang="en-US" dirty="0" smtClean="0"/>
              <a:t>This</a:t>
            </a:r>
            <a:r>
              <a:rPr lang="en-US" baseline="0" dirty="0" smtClean="0"/>
              <a:t> work leads to interesting future directions: how can we apply the privacy marker techniques to other sensing modalities such as audio.</a:t>
            </a:r>
          </a:p>
          <a:p>
            <a:endParaRPr lang="en-US" baseline="0" dirty="0" smtClean="0"/>
          </a:p>
          <a:p>
            <a:r>
              <a:rPr lang="en-US" baseline="0" dirty="0" smtClean="0"/>
              <a:t>Also, another interesting direction would be </a:t>
            </a:r>
            <a:r>
              <a:rPr lang="en-US" baseline="0" smtClean="0"/>
              <a:t>to think </a:t>
            </a:r>
            <a:r>
              <a:rPr lang="en-US" baseline="0" dirty="0" smtClean="0"/>
              <a:t>about marker design that can encode complex policies. </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39</a:t>
            </a:fld>
            <a:endParaRPr lang="en-US"/>
          </a:p>
        </p:txBody>
      </p:sp>
    </p:spTree>
    <p:extLst>
      <p:ext uri="{BB962C8B-B14F-4D97-AF65-F5344CB8AC3E}">
        <p14:creationId xmlns:p14="http://schemas.microsoft.com/office/powerpoint/2010/main" val="1913961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a common user, protecting these confidential details or visual</a:t>
            </a:r>
            <a:r>
              <a:rPr lang="en-US" baseline="0" dirty="0" smtClean="0"/>
              <a:t> secrets in the environment around her is an extremely tough task. I will give two examples to highlight the problem.</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3</a:t>
            </a:fld>
            <a:endParaRPr lang="en-US"/>
          </a:p>
        </p:txBody>
      </p:sp>
    </p:spTree>
    <p:extLst>
      <p:ext uri="{BB962C8B-B14F-4D97-AF65-F5344CB8AC3E}">
        <p14:creationId xmlns:p14="http://schemas.microsoft.com/office/powerpoint/2010/main" val="4117954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In 2014,</a:t>
            </a:r>
            <a:r>
              <a:rPr lang="en-US" sz="1200" b="0" i="0" u="none" strike="noStrike" kern="1200" baseline="0" dirty="0" smtClean="0">
                <a:solidFill>
                  <a:schemeClr val="tx1"/>
                </a:solidFill>
                <a:effectLst/>
                <a:latin typeface="+mn-lt"/>
                <a:ea typeface="+mn-ea"/>
                <a:cs typeface="+mn-cs"/>
              </a:rPr>
              <a:t> during the pre-game coverage of super bowl 48, NFL invited CBS press to the stadium security center. During reporting from the security center, the news channel praised the security-center’s “First-of-its-kind” command center and at the same time captured this screen. This contained the stadium’s </a:t>
            </a:r>
            <a:r>
              <a:rPr lang="en-US" sz="1200" b="0" i="0" u="none" strike="noStrike" kern="1200" baseline="0" dirty="0" err="1" smtClean="0">
                <a:solidFill>
                  <a:schemeClr val="tx1"/>
                </a:solidFill>
                <a:effectLst/>
                <a:latin typeface="+mn-lt"/>
                <a:ea typeface="+mn-ea"/>
                <a:cs typeface="+mn-cs"/>
              </a:rPr>
              <a:t>WiFi</a:t>
            </a:r>
            <a:r>
              <a:rPr lang="en-US" sz="1200" b="0" i="0" u="none" strike="noStrike" kern="1200" baseline="0" dirty="0" smtClean="0">
                <a:solidFill>
                  <a:schemeClr val="tx1"/>
                </a:solidFill>
                <a:effectLst/>
                <a:latin typeface="+mn-lt"/>
                <a:ea typeface="+mn-ea"/>
                <a:cs typeface="+mn-cs"/>
              </a:rPr>
              <a:t> credentials and it was leaked to the whole world.</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4</a:t>
            </a:fld>
            <a:endParaRPr lang="en-US"/>
          </a:p>
        </p:txBody>
      </p:sp>
    </p:spTree>
    <p:extLst>
      <p:ext uri="{BB962C8B-B14F-4D97-AF65-F5344CB8AC3E}">
        <p14:creationId xmlns:p14="http://schemas.microsoft.com/office/powerpoint/2010/main" val="358177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videos were not recorded on a mobile device. However, the problem remains</a:t>
            </a:r>
            <a:r>
              <a:rPr lang="en-US" baseline="0" dirty="0" smtClean="0"/>
              <a:t> the same. The current permission system is coarse grained. Either the app has access to all the visual information or none.</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5</a:t>
            </a:fld>
            <a:endParaRPr lang="en-US"/>
          </a:p>
        </p:txBody>
      </p:sp>
    </p:spTree>
    <p:extLst>
      <p:ext uri="{BB962C8B-B14F-4D97-AF65-F5344CB8AC3E}">
        <p14:creationId xmlns:p14="http://schemas.microsoft.com/office/powerpoint/2010/main" val="121723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 research has proposed fine-grained access control </a:t>
            </a:r>
            <a:r>
              <a:rPr lang="en-US" baseline="0" dirty="0" smtClean="0"/>
              <a:t>where the operating system is loaded with recognizers capable to recognize certain objects. Users can provide privacy policy to the system. The system enforces those privacy policies </a:t>
            </a:r>
            <a:r>
              <a:rPr lang="en-US" baseline="0" dirty="0" err="1" smtClean="0"/>
              <a:t>everytime</a:t>
            </a:r>
            <a:r>
              <a:rPr lang="en-US" baseline="0" dirty="0" smtClean="0"/>
              <a:t> an App access the camera data.</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6</a:t>
            </a:fld>
            <a:endParaRPr lang="en-US"/>
          </a:p>
        </p:txBody>
      </p:sp>
    </p:spTree>
    <p:extLst>
      <p:ext uri="{BB962C8B-B14F-4D97-AF65-F5344CB8AC3E}">
        <p14:creationId xmlns:p14="http://schemas.microsoft.com/office/powerpoint/2010/main" val="411667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Recognizers and I-Pic are few of the systems that provide such fine-grained access control. However, these approaches have some limitations. The major requirement for such a system to work is to have the App needs predefined so that the right recognizers can be built. The second problem with this approach is that it is very hard to create recognizers for any </a:t>
            </a:r>
            <a:r>
              <a:rPr lang="en-US" baseline="0" dirty="0" err="1" smtClean="0"/>
              <a:t>arbitray</a:t>
            </a:r>
            <a:r>
              <a:rPr lang="en-US" baseline="0" dirty="0" smtClean="0"/>
              <a:t> object. For example, it is not clear how to create a recognizer for a password. </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7</a:t>
            </a:fld>
            <a:endParaRPr lang="en-US"/>
          </a:p>
        </p:txBody>
      </p:sp>
    </p:spTree>
    <p:extLst>
      <p:ext uri="{BB962C8B-B14F-4D97-AF65-F5344CB8AC3E}">
        <p14:creationId xmlns:p14="http://schemas.microsoft.com/office/powerpoint/2010/main" val="411667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build fine</a:t>
            </a:r>
            <a:r>
              <a:rPr lang="en-US" baseline="0" dirty="0" smtClean="0"/>
              <a:t> grained access control for generic objects so that users have better control over the visual information that can be captured by camera.</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8</a:t>
            </a:fld>
            <a:endParaRPr lang="en-US"/>
          </a:p>
        </p:txBody>
      </p:sp>
    </p:spTree>
    <p:extLst>
      <p:ext uri="{BB962C8B-B14F-4D97-AF65-F5344CB8AC3E}">
        <p14:creationId xmlns:p14="http://schemas.microsoft.com/office/powerpoint/2010/main" val="625944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Privacy makers allow users to protect arbitrary sensitive information in the environment. On a high level privacy markers consist of two parts: (a) simple interface for marking regions and (b) device </a:t>
            </a:r>
            <a:r>
              <a:rPr lang="en-US" baseline="0" dirty="0" err="1" smtClean="0"/>
              <a:t>softwares</a:t>
            </a:r>
            <a:r>
              <a:rPr lang="en-US" baseline="0" dirty="0" smtClean="0"/>
              <a:t> to recognize the markings. We have built two systems that embodies our principles of privacy markers. </a:t>
            </a:r>
            <a:endParaRPr lang="en-US" dirty="0"/>
          </a:p>
        </p:txBody>
      </p:sp>
      <p:sp>
        <p:nvSpPr>
          <p:cNvPr id="4" name="Slide Number Placeholder 3"/>
          <p:cNvSpPr>
            <a:spLocks noGrp="1"/>
          </p:cNvSpPr>
          <p:nvPr>
            <p:ph type="sldNum" sz="quarter" idx="10"/>
          </p:nvPr>
        </p:nvSpPr>
        <p:spPr/>
        <p:txBody>
          <a:bodyPr/>
          <a:lstStyle/>
          <a:p>
            <a:fld id="{3248C6E9-4F84-4657-B31B-8E5D5102C85B}" type="slidenum">
              <a:rPr lang="en-US" smtClean="0"/>
              <a:pPr/>
              <a:t>9</a:t>
            </a:fld>
            <a:endParaRPr lang="en-US"/>
          </a:p>
        </p:txBody>
      </p:sp>
    </p:spTree>
    <p:extLst>
      <p:ext uri="{BB962C8B-B14F-4D97-AF65-F5344CB8AC3E}">
        <p14:creationId xmlns:p14="http://schemas.microsoft.com/office/powerpoint/2010/main" val="358438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14F0AD-82E9-45AA-B003-EEB2840A6130}" type="datetime1">
              <a:rPr lang="en-US" smtClean="0"/>
              <a:pPr/>
              <a:t>7/9/16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378826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F5A01-CB98-40BC-86A4-8D0969170FEE}" type="datetime1">
              <a:rPr lang="en-US" smtClean="0"/>
              <a:pPr/>
              <a:t>7/9/16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383312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66339-BA09-46A5-9E14-DBB62AB67BA4}" type="datetime1">
              <a:rPr lang="en-US" smtClean="0"/>
              <a:pPr/>
              <a:t>7/9/16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202045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809895-9111-43A8-B86B-BF9F85341515}" type="datetime1">
              <a:rPr lang="en-US" smtClean="0"/>
              <a:pPr/>
              <a:t>7/9/16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422833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62D6EF-534F-4E7B-9C0D-2C482C34F55D}" type="datetime1">
              <a:rPr lang="en-US" smtClean="0"/>
              <a:pPr/>
              <a:t>7/9/16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2102170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E78C95-5C92-443C-910C-8ECB64776404}" type="datetime1">
              <a:rPr lang="en-US" smtClean="0"/>
              <a:pPr/>
              <a:t>7/9/16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771966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C1660C0-1E1B-40F1-B846-822FD28CCF91}" type="datetime1">
              <a:rPr lang="en-US" smtClean="0"/>
              <a:pPr/>
              <a:t>7/9/16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839738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A714129-4AF4-4CF7-8198-155EDE19CF4B}" type="datetime1">
              <a:rPr lang="en-US" smtClean="0"/>
              <a:pPr/>
              <a:t>7/9/16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326966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87847-CAA7-499D-AA2A-CEA1A88E22B5}" type="datetime1">
              <a:rPr lang="en-US" smtClean="0"/>
              <a:pPr/>
              <a:t>7/9/16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398423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37879-5B47-4145-A6FB-27C10C49BC39}" type="datetime1">
              <a:rPr lang="en-US" smtClean="0"/>
              <a:pPr/>
              <a:t>7/9/16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3698012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2573B5-DACD-43FF-A7C4-87BC573DB723}" type="datetime1">
              <a:rPr lang="en-US" smtClean="0"/>
              <a:pPr/>
              <a:t>7/9/16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16DED-74C2-44B5-8C24-2133228843AB}" type="slidenum">
              <a:rPr lang="en-US" smtClean="0"/>
              <a:pPr/>
              <a:t>‹#›</a:t>
            </a:fld>
            <a:endParaRPr lang="en-US"/>
          </a:p>
        </p:txBody>
      </p:sp>
    </p:spTree>
    <p:extLst>
      <p:ext uri="{BB962C8B-B14F-4D97-AF65-F5344CB8AC3E}">
        <p14:creationId xmlns:p14="http://schemas.microsoft.com/office/powerpoint/2010/main" val="31718513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17FF3-9A53-4663-859D-5DD62DB66D93}" type="datetime1">
              <a:rPr lang="en-US" smtClean="0"/>
              <a:pPr/>
              <a:t>7/9/16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16DED-74C2-44B5-8C24-2133228843AB}" type="slidenum">
              <a:rPr lang="en-US" smtClean="0"/>
              <a:pPr/>
              <a:t>‹#›</a:t>
            </a:fld>
            <a:endParaRPr lang="en-US"/>
          </a:p>
        </p:txBody>
      </p:sp>
    </p:spTree>
    <p:extLst>
      <p:ext uri="{BB962C8B-B14F-4D97-AF65-F5344CB8AC3E}">
        <p14:creationId xmlns:p14="http://schemas.microsoft.com/office/powerpoint/2010/main" val="406651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p:spPr>
        <p:txBody>
          <a:bodyPr anchor="ctr">
            <a:normAutofit/>
          </a:bodyPr>
          <a:lstStyle/>
          <a:p>
            <a:r>
              <a:rPr lang="en-US" sz="4000" dirty="0" smtClean="0">
                <a:solidFill>
                  <a:schemeClr val="tx2"/>
                </a:solidFill>
              </a:rPr>
              <a:t>What You Mark is What Apps See</a:t>
            </a:r>
            <a:endParaRPr lang="en-US" sz="4000" dirty="0">
              <a:solidFill>
                <a:schemeClr val="tx2"/>
              </a:solidFill>
            </a:endParaRPr>
          </a:p>
        </p:txBody>
      </p:sp>
      <p:sp>
        <p:nvSpPr>
          <p:cNvPr id="3" name="Subtitle 2"/>
          <p:cNvSpPr>
            <a:spLocks noGrp="1"/>
          </p:cNvSpPr>
          <p:nvPr>
            <p:ph type="subTitle" idx="1"/>
          </p:nvPr>
        </p:nvSpPr>
        <p:spPr/>
        <p:txBody>
          <a:bodyPr>
            <a:normAutofit lnSpcReduction="10000"/>
          </a:bodyPr>
          <a:lstStyle/>
          <a:p>
            <a:r>
              <a:rPr lang="pt-BR" dirty="0" err="1" smtClean="0"/>
              <a:t>Nisarg</a:t>
            </a:r>
            <a:r>
              <a:rPr lang="pt-BR" dirty="0" smtClean="0"/>
              <a:t> Raval, </a:t>
            </a:r>
            <a:r>
              <a:rPr lang="pt-BR" dirty="0" err="1" smtClean="0">
                <a:solidFill>
                  <a:schemeClr val="accent1">
                    <a:lumMod val="75000"/>
                  </a:schemeClr>
                </a:solidFill>
              </a:rPr>
              <a:t>Animesh</a:t>
            </a:r>
            <a:r>
              <a:rPr lang="pt-BR" dirty="0" smtClean="0">
                <a:solidFill>
                  <a:schemeClr val="accent1">
                    <a:lumMod val="75000"/>
                  </a:schemeClr>
                </a:solidFill>
              </a:rPr>
              <a:t> Srivastava</a:t>
            </a:r>
            <a:r>
              <a:rPr lang="pt-BR" dirty="0" smtClean="0"/>
              <a:t>, Ali Razeen, </a:t>
            </a:r>
          </a:p>
          <a:p>
            <a:r>
              <a:rPr lang="pt-BR" dirty="0" err="1" smtClean="0"/>
              <a:t>Kiron</a:t>
            </a:r>
            <a:r>
              <a:rPr lang="pt-BR" dirty="0" smtClean="0"/>
              <a:t> </a:t>
            </a:r>
            <a:r>
              <a:rPr lang="pt-BR" dirty="0" err="1" smtClean="0"/>
              <a:t>Lebeck</a:t>
            </a:r>
            <a:r>
              <a:rPr lang="pt-BR" dirty="0" smtClean="0"/>
              <a:t>, </a:t>
            </a:r>
            <a:r>
              <a:rPr lang="pt-BR" dirty="0" err="1" smtClean="0"/>
              <a:t>Ashwin</a:t>
            </a:r>
            <a:r>
              <a:rPr lang="pt-BR" dirty="0" smtClean="0"/>
              <a:t> Machanavajjhala, </a:t>
            </a:r>
            <a:r>
              <a:rPr lang="pt-BR" dirty="0" err="1" smtClean="0"/>
              <a:t>Landon</a:t>
            </a:r>
            <a:r>
              <a:rPr lang="pt-BR" dirty="0" smtClean="0"/>
              <a:t> Cox</a:t>
            </a:r>
          </a:p>
          <a:p>
            <a:endParaRPr lang="pt-BR" dirty="0" smtClean="0"/>
          </a:p>
          <a:p>
            <a:r>
              <a:rPr lang="pt-BR" dirty="0" smtClean="0">
                <a:solidFill>
                  <a:schemeClr val="bg1">
                    <a:lumMod val="50000"/>
                  </a:schemeClr>
                </a:solidFill>
              </a:rPr>
              <a:t>Duke </a:t>
            </a:r>
            <a:r>
              <a:rPr lang="pt-BR" dirty="0" err="1" smtClean="0">
                <a:solidFill>
                  <a:schemeClr val="bg1">
                    <a:lumMod val="50000"/>
                  </a:schemeClr>
                </a:solidFill>
              </a:rPr>
              <a:t>University</a:t>
            </a:r>
            <a:r>
              <a:rPr lang="pt-BR" dirty="0" smtClean="0">
                <a:solidFill>
                  <a:schemeClr val="bg1">
                    <a:lumMod val="50000"/>
                  </a:schemeClr>
                </a:solidFill>
              </a:rPr>
              <a:t>, </a:t>
            </a:r>
            <a:r>
              <a:rPr lang="pt-BR" dirty="0" err="1" smtClean="0">
                <a:solidFill>
                  <a:schemeClr val="bg1">
                    <a:lumMod val="50000"/>
                  </a:schemeClr>
                </a:solidFill>
              </a:rPr>
              <a:t>University</a:t>
            </a:r>
            <a:r>
              <a:rPr lang="pt-BR" dirty="0" smtClean="0">
                <a:solidFill>
                  <a:schemeClr val="bg1">
                    <a:lumMod val="50000"/>
                  </a:schemeClr>
                </a:solidFill>
              </a:rPr>
              <a:t> </a:t>
            </a:r>
            <a:r>
              <a:rPr lang="pt-BR" dirty="0" err="1" smtClean="0">
                <a:solidFill>
                  <a:schemeClr val="bg1">
                    <a:lumMod val="50000"/>
                  </a:schemeClr>
                </a:solidFill>
              </a:rPr>
              <a:t>of</a:t>
            </a:r>
            <a:r>
              <a:rPr lang="pt-BR" dirty="0" smtClean="0">
                <a:solidFill>
                  <a:schemeClr val="bg1">
                    <a:lumMod val="50000"/>
                  </a:schemeClr>
                </a:solidFill>
              </a:rPr>
              <a:t> Washington</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40F16DED-74C2-44B5-8C24-2133228843AB}" type="slidenum">
              <a:rPr lang="en-US" smtClean="0"/>
              <a:pPr/>
              <a:t>1</a:t>
            </a:fld>
            <a:endParaRPr lang="en-US"/>
          </a:p>
        </p:txBody>
      </p:sp>
    </p:spTree>
    <p:extLst>
      <p:ext uri="{BB962C8B-B14F-4D97-AF65-F5344CB8AC3E}">
        <p14:creationId xmlns:p14="http://schemas.microsoft.com/office/powerpoint/2010/main" val="1021798249"/>
      </p:ext>
    </p:extLst>
  </p:cSld>
  <p:clrMapOvr>
    <a:masterClrMapping/>
  </p:clrMapOvr>
  <mc:AlternateContent xmlns:mc="http://schemas.openxmlformats.org/markup-compatibility/2006" xmlns:p14="http://schemas.microsoft.com/office/powerpoint/2010/main">
    <mc:Choice Requires="p14">
      <p:transition spd="slow" p14:dur="2000" advTm="13195"/>
    </mc:Choice>
    <mc:Fallback xmlns="" xmlns:mv="urn:schemas-microsoft-com:mac:vml">
      <p:transition spd="slow" advTm="1319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and attacker models</a:t>
            </a:r>
            <a:endParaRPr lang="en-US" dirty="0"/>
          </a:p>
        </p:txBody>
      </p:sp>
      <p:sp>
        <p:nvSpPr>
          <p:cNvPr id="3" name="Content Placeholder 2"/>
          <p:cNvSpPr>
            <a:spLocks noGrp="1"/>
          </p:cNvSpPr>
          <p:nvPr>
            <p:ph idx="1"/>
          </p:nvPr>
        </p:nvSpPr>
        <p:spPr/>
        <p:txBody>
          <a:bodyPr/>
          <a:lstStyle/>
          <a:p>
            <a:r>
              <a:rPr lang="en-US" dirty="0" smtClean="0"/>
              <a:t>Assumptions</a:t>
            </a:r>
          </a:p>
          <a:p>
            <a:pPr lvl="1"/>
            <a:r>
              <a:rPr lang="en-US" dirty="0" smtClean="0">
                <a:solidFill>
                  <a:schemeClr val="tx1">
                    <a:lumMod val="50000"/>
                    <a:lumOff val="50000"/>
                  </a:schemeClr>
                </a:solidFill>
              </a:rPr>
              <a:t>Recording-device hardware, system software is trusted</a:t>
            </a:r>
          </a:p>
          <a:p>
            <a:pPr lvl="1"/>
            <a:r>
              <a:rPr lang="en-US" dirty="0" smtClean="0">
                <a:solidFill>
                  <a:schemeClr val="tx1">
                    <a:lumMod val="50000"/>
                    <a:lumOff val="50000"/>
                  </a:schemeClr>
                </a:solidFill>
              </a:rPr>
              <a:t>Third-party apps are </a:t>
            </a:r>
            <a:r>
              <a:rPr lang="en-US" dirty="0" err="1" smtClean="0">
                <a:solidFill>
                  <a:schemeClr val="tx1">
                    <a:lumMod val="50000"/>
                    <a:lumOff val="50000"/>
                  </a:schemeClr>
                </a:solidFill>
              </a:rPr>
              <a:t>untrusted</a:t>
            </a:r>
            <a:endParaRPr lang="en-US" dirty="0" smtClean="0">
              <a:solidFill>
                <a:schemeClr val="tx1">
                  <a:lumMod val="50000"/>
                  <a:lumOff val="50000"/>
                </a:schemeClr>
              </a:solidFill>
            </a:endParaRPr>
          </a:p>
          <a:p>
            <a:pPr lvl="1"/>
            <a:r>
              <a:rPr lang="en-US" dirty="0" smtClean="0">
                <a:solidFill>
                  <a:schemeClr val="tx1">
                    <a:lumMod val="50000"/>
                    <a:lumOff val="50000"/>
                  </a:schemeClr>
                </a:solidFill>
              </a:rPr>
              <a:t>Trusted code isolated from </a:t>
            </a:r>
            <a:r>
              <a:rPr lang="en-US" dirty="0" err="1" smtClean="0">
                <a:solidFill>
                  <a:schemeClr val="tx1">
                    <a:lumMod val="50000"/>
                    <a:lumOff val="50000"/>
                  </a:schemeClr>
                </a:solidFill>
              </a:rPr>
              <a:t>untrusted</a:t>
            </a:r>
            <a:r>
              <a:rPr lang="en-US" dirty="0" smtClean="0">
                <a:solidFill>
                  <a:schemeClr val="tx1">
                    <a:lumMod val="50000"/>
                    <a:lumOff val="50000"/>
                  </a:schemeClr>
                </a:solidFill>
              </a:rPr>
              <a:t> code</a:t>
            </a:r>
          </a:p>
          <a:p>
            <a:pPr>
              <a:buNone/>
            </a:pPr>
            <a:endParaRPr lang="en-US" dirty="0" smtClean="0">
              <a:solidFill>
                <a:schemeClr val="tx1">
                  <a:lumMod val="50000"/>
                  <a:lumOff val="50000"/>
                </a:schemeClr>
              </a:solidFill>
            </a:endParaRPr>
          </a:p>
          <a:p>
            <a:r>
              <a:rPr lang="en-US" dirty="0" smtClean="0"/>
              <a:t>D</a:t>
            </a:r>
            <a:r>
              <a:rPr lang="en-US" dirty="0"/>
              <a:t>etermined attackers can still capture </a:t>
            </a:r>
            <a:r>
              <a:rPr lang="en-US" dirty="0" smtClean="0"/>
              <a:t>secrets</a:t>
            </a:r>
          </a:p>
          <a:p>
            <a:endParaRPr lang="en-US" dirty="0" smtClean="0"/>
          </a:p>
          <a:p>
            <a:r>
              <a:rPr lang="en-US" dirty="0" smtClean="0"/>
              <a:t>Goal is preventing inadvertent leaks by apps</a:t>
            </a:r>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10</a:t>
            </a:fld>
            <a:endParaRPr lang="en-US"/>
          </a:p>
        </p:txBody>
      </p:sp>
    </p:spTree>
    <p:extLst>
      <p:ext uri="{BB962C8B-B14F-4D97-AF65-F5344CB8AC3E}">
        <p14:creationId xmlns:p14="http://schemas.microsoft.com/office/powerpoint/2010/main" val="2493622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Privacy-marker goals</a:t>
            </a:r>
            <a:endParaRPr lang="en-US" dirty="0"/>
          </a:p>
        </p:txBody>
      </p:sp>
      <p:sp>
        <p:nvSpPr>
          <p:cNvPr id="6" name="Content Placeholder 2"/>
          <p:cNvSpPr>
            <a:spLocks noGrp="1"/>
          </p:cNvSpPr>
          <p:nvPr>
            <p:ph idx="1"/>
          </p:nvPr>
        </p:nvSpPr>
        <p:spPr>
          <a:xfrm>
            <a:off x="628650" y="1825625"/>
            <a:ext cx="8312150" cy="4351338"/>
          </a:xfrm>
        </p:spPr>
        <p:txBody>
          <a:bodyPr>
            <a:normAutofit/>
          </a:bodyPr>
          <a:lstStyle/>
          <a:p>
            <a:r>
              <a:rPr lang="en-US" dirty="0" smtClean="0"/>
              <a:t>Ease of use</a:t>
            </a:r>
          </a:p>
          <a:p>
            <a:pPr lvl="1"/>
            <a:r>
              <a:rPr lang="en-US" dirty="0" smtClean="0">
                <a:solidFill>
                  <a:schemeClr val="tx1">
                    <a:lumMod val="50000"/>
                    <a:lumOff val="50000"/>
                  </a:schemeClr>
                </a:solidFill>
              </a:rPr>
              <a:t>Marking surfaces and objects should be convenient, easy</a:t>
            </a:r>
          </a:p>
          <a:p>
            <a:endParaRPr lang="en-US" dirty="0"/>
          </a:p>
          <a:p>
            <a:r>
              <a:rPr lang="en-US" dirty="0" smtClean="0"/>
              <a:t>Reliable recognition</a:t>
            </a:r>
          </a:p>
          <a:p>
            <a:pPr lvl="1"/>
            <a:r>
              <a:rPr lang="en-US" dirty="0" smtClean="0">
                <a:solidFill>
                  <a:schemeClr val="tx1">
                    <a:lumMod val="50000"/>
                    <a:lumOff val="50000"/>
                  </a:schemeClr>
                </a:solidFill>
              </a:rPr>
              <a:t>Secrets should be protected in face of motion, lighting, etc.</a:t>
            </a:r>
          </a:p>
          <a:p>
            <a:pPr lvl="1"/>
            <a:endParaRPr lang="en-US" dirty="0"/>
          </a:p>
          <a:p>
            <a:r>
              <a:rPr lang="en-US" dirty="0" smtClean="0"/>
              <a:t>Good performance</a:t>
            </a:r>
          </a:p>
          <a:p>
            <a:pPr lvl="1"/>
            <a:r>
              <a:rPr lang="en-US" dirty="0" smtClean="0">
                <a:solidFill>
                  <a:schemeClr val="tx1">
                    <a:lumMod val="50000"/>
                    <a:lumOff val="50000"/>
                  </a:schemeClr>
                </a:solidFill>
              </a:rPr>
              <a:t>Preserve legitimate app functionality</a:t>
            </a:r>
            <a:endParaRPr lang="en-US" dirty="0">
              <a:solidFill>
                <a:schemeClr val="tx1">
                  <a:lumMod val="50000"/>
                  <a:lumOff val="50000"/>
                </a:schemeClr>
              </a:solidFill>
            </a:endParaRPr>
          </a:p>
        </p:txBody>
      </p:sp>
      <p:sp>
        <p:nvSpPr>
          <p:cNvPr id="3" name="Slide Number Placeholder 2"/>
          <p:cNvSpPr>
            <a:spLocks noGrp="1"/>
          </p:cNvSpPr>
          <p:nvPr>
            <p:ph type="sldNum" sz="quarter" idx="12"/>
          </p:nvPr>
        </p:nvSpPr>
        <p:spPr/>
        <p:txBody>
          <a:bodyPr/>
          <a:lstStyle/>
          <a:p>
            <a:fld id="{40F16DED-74C2-44B5-8C24-2133228843AB}" type="slidenum">
              <a:rPr lang="en-US" smtClean="0"/>
              <a:pPr/>
              <a:t>11</a:t>
            </a:fld>
            <a:endParaRPr lang="en-US"/>
          </a:p>
        </p:txBody>
      </p:sp>
    </p:spTree>
    <p:extLst>
      <p:ext uri="{BB962C8B-B14F-4D97-AF65-F5344CB8AC3E}">
        <p14:creationId xmlns:p14="http://schemas.microsoft.com/office/powerpoint/2010/main" val="1571456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Privacy-marker goals</a:t>
            </a:r>
            <a:endParaRPr lang="en-US" dirty="0"/>
          </a:p>
        </p:txBody>
      </p:sp>
      <p:sp>
        <p:nvSpPr>
          <p:cNvPr id="6" name="Content Placeholder 2"/>
          <p:cNvSpPr>
            <a:spLocks noGrp="1"/>
          </p:cNvSpPr>
          <p:nvPr>
            <p:ph idx="1"/>
          </p:nvPr>
        </p:nvSpPr>
        <p:spPr>
          <a:xfrm>
            <a:off x="628650" y="1825625"/>
            <a:ext cx="8312150" cy="4351338"/>
          </a:xfrm>
        </p:spPr>
        <p:txBody>
          <a:bodyPr>
            <a:normAutofit/>
          </a:bodyPr>
          <a:lstStyle/>
          <a:p>
            <a:r>
              <a:rPr lang="en-US" dirty="0" smtClean="0"/>
              <a:t>Ease of use</a:t>
            </a:r>
          </a:p>
          <a:p>
            <a:pPr lvl="1"/>
            <a:r>
              <a:rPr lang="en-US" dirty="0" smtClean="0">
                <a:solidFill>
                  <a:schemeClr val="tx1">
                    <a:lumMod val="50000"/>
                    <a:lumOff val="50000"/>
                  </a:schemeClr>
                </a:solidFill>
              </a:rPr>
              <a:t>Marking surfaces and objects should be convenient, easy</a:t>
            </a:r>
          </a:p>
          <a:p>
            <a:endParaRPr lang="en-US" dirty="0"/>
          </a:p>
          <a:p>
            <a:r>
              <a:rPr lang="en-US" dirty="0" smtClean="0">
                <a:solidFill>
                  <a:schemeClr val="accent3">
                    <a:lumMod val="60000"/>
                    <a:lumOff val="40000"/>
                  </a:schemeClr>
                </a:solidFill>
              </a:rPr>
              <a:t>Reliable recognition</a:t>
            </a:r>
          </a:p>
          <a:p>
            <a:pPr lvl="1"/>
            <a:r>
              <a:rPr lang="en-US" dirty="0" smtClean="0">
                <a:solidFill>
                  <a:schemeClr val="accent3">
                    <a:lumMod val="60000"/>
                    <a:lumOff val="40000"/>
                  </a:schemeClr>
                </a:solidFill>
              </a:rPr>
              <a:t>Secrets should be protected in face of motion, lighting, etc.</a:t>
            </a:r>
          </a:p>
          <a:p>
            <a:pPr lvl="1"/>
            <a:endParaRPr lang="en-US" dirty="0">
              <a:solidFill>
                <a:schemeClr val="accent3">
                  <a:lumMod val="60000"/>
                  <a:lumOff val="40000"/>
                </a:schemeClr>
              </a:solidFill>
            </a:endParaRPr>
          </a:p>
          <a:p>
            <a:r>
              <a:rPr lang="en-US" dirty="0" smtClean="0">
                <a:solidFill>
                  <a:schemeClr val="accent3">
                    <a:lumMod val="60000"/>
                    <a:lumOff val="40000"/>
                  </a:schemeClr>
                </a:solidFill>
              </a:rPr>
              <a:t>Good performance</a:t>
            </a:r>
          </a:p>
          <a:p>
            <a:pPr lvl="1"/>
            <a:r>
              <a:rPr lang="en-US" dirty="0" smtClean="0">
                <a:solidFill>
                  <a:schemeClr val="accent3">
                    <a:lumMod val="60000"/>
                    <a:lumOff val="40000"/>
                  </a:schemeClr>
                </a:solidFill>
              </a:rPr>
              <a:t>Preserve legitimate app functionality</a:t>
            </a:r>
            <a:endParaRPr lang="en-US" dirty="0">
              <a:solidFill>
                <a:schemeClr val="accent3">
                  <a:lumMod val="60000"/>
                  <a:lumOff val="40000"/>
                </a:schemeClr>
              </a:solidFill>
            </a:endParaRPr>
          </a:p>
        </p:txBody>
      </p:sp>
      <p:sp>
        <p:nvSpPr>
          <p:cNvPr id="3" name="Slide Number Placeholder 2"/>
          <p:cNvSpPr>
            <a:spLocks noGrp="1"/>
          </p:cNvSpPr>
          <p:nvPr>
            <p:ph type="sldNum" sz="quarter" idx="12"/>
          </p:nvPr>
        </p:nvSpPr>
        <p:spPr/>
        <p:txBody>
          <a:bodyPr/>
          <a:lstStyle/>
          <a:p>
            <a:fld id="{40F16DED-74C2-44B5-8C24-2133228843AB}" type="slidenum">
              <a:rPr lang="en-US" smtClean="0"/>
              <a:pPr/>
              <a:t>12</a:t>
            </a:fld>
            <a:endParaRPr lang="en-US"/>
          </a:p>
        </p:txBody>
      </p:sp>
    </p:spTree>
    <p:extLst>
      <p:ext uri="{BB962C8B-B14F-4D97-AF65-F5344CB8AC3E}">
        <p14:creationId xmlns:p14="http://schemas.microsoft.com/office/powerpoint/2010/main" val="1571456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13</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55" y="3560475"/>
            <a:ext cx="3336373" cy="1809852"/>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7" name="Picture 6" descr="eye_1.png"/>
          <p:cNvPicPr>
            <a:picLocks noChangeAspect="1"/>
          </p:cNvPicPr>
          <p:nvPr/>
        </p:nvPicPr>
        <p:blipFill>
          <a:blip r:embed="rId4">
            <a:duotone>
              <a:srgbClr val="0000FF"/>
              <a:srgbClr val="FFF1C1"/>
            </a:duotone>
          </a:blip>
          <a:stretch>
            <a:fillRect/>
          </a:stretch>
        </p:blipFill>
        <p:spPr>
          <a:xfrm>
            <a:off x="1838591" y="5250707"/>
            <a:ext cx="1384694" cy="1384694"/>
          </a:xfrm>
          <a:prstGeom prst="rect">
            <a:avLst/>
          </a:prstGeom>
        </p:spPr>
      </p:pic>
      <p:sp>
        <p:nvSpPr>
          <p:cNvPr id="9" name="TextBox 8"/>
          <p:cNvSpPr txBox="1"/>
          <p:nvPr/>
        </p:nvSpPr>
        <p:spPr>
          <a:xfrm>
            <a:off x="1950159" y="6305466"/>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0887" y="3560475"/>
            <a:ext cx="3224463" cy="180616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12" name="Picture 11" descr="2372-200.png"/>
          <p:cNvPicPr>
            <a:picLocks noChangeAspect="1"/>
          </p:cNvPicPr>
          <p:nvPr/>
        </p:nvPicPr>
        <p:blipFill>
          <a:blip r:embed="rId6">
            <a:duotone>
              <a:srgbClr val="008000"/>
              <a:srgbClr val="FFF1C1"/>
            </a:duotone>
          </a:blip>
          <a:stretch>
            <a:fillRect/>
          </a:stretch>
        </p:blipFill>
        <p:spPr>
          <a:xfrm>
            <a:off x="6452912" y="5407836"/>
            <a:ext cx="887121" cy="887121"/>
          </a:xfrm>
          <a:prstGeom prst="rect">
            <a:avLst/>
          </a:prstGeom>
        </p:spPr>
      </p:pic>
      <p:sp>
        <p:nvSpPr>
          <p:cNvPr id="13" name="TextBox 12"/>
          <p:cNvSpPr txBox="1"/>
          <p:nvPr/>
        </p:nvSpPr>
        <p:spPr>
          <a:xfrm>
            <a:off x="6257977" y="6308963"/>
            <a:ext cx="1018227" cy="369332"/>
          </a:xfrm>
          <a:prstGeom prst="rect">
            <a:avLst/>
          </a:prstGeom>
          <a:noFill/>
        </p:spPr>
        <p:txBody>
          <a:bodyPr wrap="none" rtlCol="0">
            <a:spAutoFit/>
          </a:bodyPr>
          <a:lstStyle/>
          <a:p>
            <a:pPr algn="ctr"/>
            <a:r>
              <a:rPr lang="en-US" b="1" dirty="0" err="1" smtClean="0">
                <a:solidFill>
                  <a:srgbClr val="008000"/>
                </a:solidFill>
              </a:rPr>
              <a:t>WaveOff</a:t>
            </a:r>
            <a:endParaRPr lang="en-US" b="1" dirty="0" smtClean="0">
              <a:solidFill>
                <a:srgbClr val="008000"/>
              </a:solidFill>
            </a:endParaRPr>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14</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55" y="3560475"/>
            <a:ext cx="3336373" cy="1809852"/>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7" name="Picture 6" descr="eye_1.png"/>
          <p:cNvPicPr>
            <a:picLocks noChangeAspect="1"/>
          </p:cNvPicPr>
          <p:nvPr/>
        </p:nvPicPr>
        <p:blipFill>
          <a:blip r:embed="rId4">
            <a:duotone>
              <a:srgbClr val="0000FF"/>
              <a:srgbClr val="FFF1C1"/>
            </a:duotone>
          </a:blip>
          <a:stretch>
            <a:fillRect/>
          </a:stretch>
        </p:blipFill>
        <p:spPr>
          <a:xfrm>
            <a:off x="1838591" y="5250707"/>
            <a:ext cx="1384694" cy="1384694"/>
          </a:xfrm>
          <a:prstGeom prst="rect">
            <a:avLst/>
          </a:prstGeom>
        </p:spPr>
      </p:pic>
      <p:sp>
        <p:nvSpPr>
          <p:cNvPr id="9" name="TextBox 8"/>
          <p:cNvSpPr txBox="1"/>
          <p:nvPr/>
        </p:nvSpPr>
        <p:spPr>
          <a:xfrm>
            <a:off x="1950159" y="6305466"/>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sp>
        <p:nvSpPr>
          <p:cNvPr id="14" name="Rounded Rectangular Callout 13"/>
          <p:cNvSpPr/>
          <p:nvPr/>
        </p:nvSpPr>
        <p:spPr>
          <a:xfrm>
            <a:off x="4912376" y="3753883"/>
            <a:ext cx="3450248" cy="1146278"/>
          </a:xfrm>
          <a:prstGeom prst="wedgeRoundRectCallout">
            <a:avLst>
              <a:gd name="adj1" fmla="val -121634"/>
              <a:gd name="adj2" fmla="val 7492"/>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Draw special shape around region</a:t>
            </a:r>
          </a:p>
          <a:p>
            <a:pPr algn="ctr"/>
            <a:r>
              <a:rPr lang="en-US" dirty="0" smtClean="0"/>
              <a:t>(pens, presentation software, etc)</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15</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7" name="Picture 6" descr="eye_1.png"/>
          <p:cNvPicPr>
            <a:picLocks noChangeAspect="1"/>
          </p:cNvPicPr>
          <p:nvPr/>
        </p:nvPicPr>
        <p:blipFill>
          <a:blip r:embed="rId3">
            <a:duotone>
              <a:srgbClr val="0000FF"/>
              <a:srgbClr val="FFF1C1"/>
            </a:duotone>
          </a:blip>
          <a:stretch>
            <a:fillRect/>
          </a:stretch>
        </p:blipFill>
        <p:spPr>
          <a:xfrm>
            <a:off x="1838591" y="5250707"/>
            <a:ext cx="1384694" cy="1384694"/>
          </a:xfrm>
          <a:prstGeom prst="rect">
            <a:avLst/>
          </a:prstGeom>
        </p:spPr>
      </p:pic>
      <p:sp>
        <p:nvSpPr>
          <p:cNvPr id="9" name="TextBox 8"/>
          <p:cNvSpPr txBox="1"/>
          <p:nvPr/>
        </p:nvSpPr>
        <p:spPr>
          <a:xfrm>
            <a:off x="1950159" y="6305466"/>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sp>
        <p:nvSpPr>
          <p:cNvPr id="14" name="Rounded Rectangular Callout 13"/>
          <p:cNvSpPr/>
          <p:nvPr/>
        </p:nvSpPr>
        <p:spPr>
          <a:xfrm>
            <a:off x="4912376" y="3753883"/>
            <a:ext cx="3450248" cy="1146278"/>
          </a:xfrm>
          <a:prstGeom prst="wedgeRoundRectCallout">
            <a:avLst>
              <a:gd name="adj1" fmla="val -67730"/>
              <a:gd name="adj2" fmla="val 65523"/>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External rectangle</a:t>
            </a:r>
            <a:endParaRPr lang="en-US" dirty="0"/>
          </a:p>
        </p:txBody>
      </p:sp>
      <p:sp>
        <p:nvSpPr>
          <p:cNvPr id="11" name="Rectangle 10"/>
          <p:cNvSpPr/>
          <p:nvPr/>
        </p:nvSpPr>
        <p:spPr>
          <a:xfrm>
            <a:off x="907218" y="3567897"/>
            <a:ext cx="3356706" cy="1829305"/>
          </a:xfrm>
          <a:prstGeom prst="rect">
            <a:avLst/>
          </a:prstGeom>
          <a:noFill/>
          <a:ln w="85725" cap="flat" cmpd="sng" algn="ctr">
            <a:solidFill>
              <a:srgbClr val="4472C4"/>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16</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7" name="Picture 6" descr="eye_1.png"/>
          <p:cNvPicPr>
            <a:picLocks noChangeAspect="1"/>
          </p:cNvPicPr>
          <p:nvPr/>
        </p:nvPicPr>
        <p:blipFill>
          <a:blip r:embed="rId3">
            <a:duotone>
              <a:srgbClr val="0000FF"/>
              <a:srgbClr val="FFF1C1"/>
            </a:duotone>
          </a:blip>
          <a:stretch>
            <a:fillRect/>
          </a:stretch>
        </p:blipFill>
        <p:spPr>
          <a:xfrm>
            <a:off x="1838591" y="5250707"/>
            <a:ext cx="1384694" cy="1384694"/>
          </a:xfrm>
          <a:prstGeom prst="rect">
            <a:avLst/>
          </a:prstGeom>
        </p:spPr>
      </p:pic>
      <p:sp>
        <p:nvSpPr>
          <p:cNvPr id="9" name="TextBox 8"/>
          <p:cNvSpPr txBox="1"/>
          <p:nvPr/>
        </p:nvSpPr>
        <p:spPr>
          <a:xfrm>
            <a:off x="1950159" y="6305466"/>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sp>
        <p:nvSpPr>
          <p:cNvPr id="11" name="Rectangle 10"/>
          <p:cNvSpPr/>
          <p:nvPr/>
        </p:nvSpPr>
        <p:spPr>
          <a:xfrm>
            <a:off x="907218" y="3567897"/>
            <a:ext cx="3356706" cy="1829305"/>
          </a:xfrm>
          <a:prstGeom prst="rect">
            <a:avLst/>
          </a:prstGeom>
          <a:noFill/>
          <a:ln w="85725" cap="flat" cmpd="sng" algn="ctr">
            <a:solidFill>
              <a:schemeClr val="accent5"/>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ross 42"/>
          <p:cNvSpPr/>
          <p:nvPr/>
        </p:nvSpPr>
        <p:spPr>
          <a:xfrm>
            <a:off x="1043300" y="3703961"/>
            <a:ext cx="3099662" cy="1542059"/>
          </a:xfrm>
          <a:prstGeom prst="plus">
            <a:avLst/>
          </a:prstGeom>
          <a:solidFill>
            <a:srgbClr val="FFFFFF"/>
          </a:solidFill>
          <a:ln w="85725" cap="flat" cmpd="sng" algn="ctr">
            <a:solidFill>
              <a:schemeClr val="accent5"/>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912376" y="3753883"/>
            <a:ext cx="3450248" cy="1146278"/>
          </a:xfrm>
          <a:prstGeom prst="wedgeRoundRectCallout">
            <a:avLst>
              <a:gd name="adj1" fmla="val -83068"/>
              <a:gd name="adj2" fmla="val -4526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Internal 12-sided polygon</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17</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7" name="Picture 6" descr="eye_1.png"/>
          <p:cNvPicPr>
            <a:picLocks noChangeAspect="1"/>
          </p:cNvPicPr>
          <p:nvPr/>
        </p:nvPicPr>
        <p:blipFill>
          <a:blip r:embed="rId3">
            <a:duotone>
              <a:srgbClr val="0000FF"/>
              <a:srgbClr val="FFF1C1"/>
            </a:duotone>
          </a:blip>
          <a:stretch>
            <a:fillRect/>
          </a:stretch>
        </p:blipFill>
        <p:spPr>
          <a:xfrm>
            <a:off x="1838591" y="5250707"/>
            <a:ext cx="1384694" cy="1384694"/>
          </a:xfrm>
          <a:prstGeom prst="rect">
            <a:avLst/>
          </a:prstGeom>
        </p:spPr>
      </p:pic>
      <p:sp>
        <p:nvSpPr>
          <p:cNvPr id="9" name="TextBox 8"/>
          <p:cNvSpPr txBox="1"/>
          <p:nvPr/>
        </p:nvSpPr>
        <p:spPr>
          <a:xfrm>
            <a:off x="1950159" y="6305466"/>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sp>
        <p:nvSpPr>
          <p:cNvPr id="43" name="Cross 42"/>
          <p:cNvSpPr/>
          <p:nvPr/>
        </p:nvSpPr>
        <p:spPr>
          <a:xfrm>
            <a:off x="1043300" y="3703961"/>
            <a:ext cx="3099662" cy="1542059"/>
          </a:xfrm>
          <a:prstGeom prst="plus">
            <a:avLst/>
          </a:prstGeom>
          <a:solidFill>
            <a:srgbClr val="FFFFFF"/>
          </a:solidFill>
          <a:ln w="85725" cap="flat" cmpd="sng" algn="ctr">
            <a:solidFill>
              <a:schemeClr val="accent5"/>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07218" y="3567897"/>
            <a:ext cx="3356706" cy="1829305"/>
          </a:xfrm>
          <a:prstGeom prst="rect">
            <a:avLst/>
          </a:prstGeom>
          <a:solidFill>
            <a:schemeClr val="accent1">
              <a:lumMod val="40000"/>
              <a:lumOff val="60000"/>
              <a:alpha val="66000"/>
            </a:schemeClr>
          </a:solidFill>
          <a:ln w="85725" cap="flat" cmpd="sng" algn="ctr">
            <a:solidFill>
              <a:schemeClr val="accent5"/>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912376" y="3753883"/>
            <a:ext cx="3450248" cy="1146278"/>
          </a:xfrm>
          <a:prstGeom prst="wedgeRoundRectCallout">
            <a:avLst>
              <a:gd name="adj1" fmla="val -83068"/>
              <a:gd name="adj2" fmla="val -4526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Marked region</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18</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887" y="3560475"/>
            <a:ext cx="3224463" cy="180616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8" name="Picture 7" descr="2372-200.png"/>
          <p:cNvPicPr>
            <a:picLocks noChangeAspect="1"/>
          </p:cNvPicPr>
          <p:nvPr/>
        </p:nvPicPr>
        <p:blipFill>
          <a:blip r:embed="rId4">
            <a:duotone>
              <a:srgbClr val="008000"/>
              <a:srgbClr val="FFF1C1"/>
            </a:duotone>
          </a:blip>
          <a:stretch>
            <a:fillRect/>
          </a:stretch>
        </p:blipFill>
        <p:spPr>
          <a:xfrm>
            <a:off x="6452912" y="5407836"/>
            <a:ext cx="887121" cy="887121"/>
          </a:xfrm>
          <a:prstGeom prst="rect">
            <a:avLst/>
          </a:prstGeom>
        </p:spPr>
      </p:pic>
      <p:sp>
        <p:nvSpPr>
          <p:cNvPr id="10" name="TextBox 9"/>
          <p:cNvSpPr txBox="1"/>
          <p:nvPr/>
        </p:nvSpPr>
        <p:spPr>
          <a:xfrm>
            <a:off x="6257977" y="6308963"/>
            <a:ext cx="1018227" cy="369332"/>
          </a:xfrm>
          <a:prstGeom prst="rect">
            <a:avLst/>
          </a:prstGeom>
          <a:noFill/>
        </p:spPr>
        <p:txBody>
          <a:bodyPr wrap="none" rtlCol="0">
            <a:spAutoFit/>
          </a:bodyPr>
          <a:lstStyle/>
          <a:p>
            <a:pPr algn="ctr"/>
            <a:r>
              <a:rPr lang="en-US" b="1" dirty="0" err="1" smtClean="0">
                <a:solidFill>
                  <a:srgbClr val="008000"/>
                </a:solidFill>
              </a:rPr>
              <a:t>WaveOff</a:t>
            </a:r>
            <a:endParaRPr lang="en-US" b="1" dirty="0" smtClean="0">
              <a:solidFill>
                <a:srgbClr val="008000"/>
              </a:solidFill>
            </a:endParaRPr>
          </a:p>
        </p:txBody>
      </p:sp>
      <p:sp>
        <p:nvSpPr>
          <p:cNvPr id="11" name="Rounded Rectangular Callout 10"/>
          <p:cNvSpPr/>
          <p:nvPr/>
        </p:nvSpPr>
        <p:spPr>
          <a:xfrm>
            <a:off x="1102243" y="3753883"/>
            <a:ext cx="3450248" cy="1146278"/>
          </a:xfrm>
          <a:prstGeom prst="wedgeRoundRectCallout">
            <a:avLst>
              <a:gd name="adj1" fmla="val 101505"/>
              <a:gd name="adj2" fmla="val 32623"/>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 trusted camera-preview UI</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 of use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19</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Marking must not require extra equipment</a:t>
            </a:r>
          </a:p>
          <a:p>
            <a:pPr lvl="1"/>
            <a:r>
              <a:rPr lang="en-US" dirty="0" smtClean="0">
                <a:solidFill>
                  <a:schemeClr val="tx1">
                    <a:lumMod val="50000"/>
                    <a:lumOff val="50000"/>
                  </a:schemeClr>
                </a:solidFill>
              </a:rPr>
              <a:t>No RFID tags, QR codes, etc.</a:t>
            </a:r>
          </a:p>
          <a:p>
            <a:pPr lvl="1"/>
            <a:r>
              <a:rPr lang="en-US" dirty="0" smtClean="0">
                <a:solidFill>
                  <a:schemeClr val="tx1">
                    <a:lumMod val="50000"/>
                    <a:lumOff val="50000"/>
                  </a:schemeClr>
                </a:solidFill>
              </a:rPr>
              <a:t>Rely on only device software and common office supplies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887" y="3560475"/>
            <a:ext cx="3224463" cy="180616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8" name="Picture 7" descr="2372-200.png"/>
          <p:cNvPicPr>
            <a:picLocks noChangeAspect="1"/>
          </p:cNvPicPr>
          <p:nvPr/>
        </p:nvPicPr>
        <p:blipFill>
          <a:blip r:embed="rId4">
            <a:duotone>
              <a:srgbClr val="008000"/>
              <a:srgbClr val="FFF1C1"/>
            </a:duotone>
          </a:blip>
          <a:stretch>
            <a:fillRect/>
          </a:stretch>
        </p:blipFill>
        <p:spPr>
          <a:xfrm>
            <a:off x="6452912" y="5407836"/>
            <a:ext cx="887121" cy="887121"/>
          </a:xfrm>
          <a:prstGeom prst="rect">
            <a:avLst/>
          </a:prstGeom>
        </p:spPr>
      </p:pic>
      <p:sp>
        <p:nvSpPr>
          <p:cNvPr id="10" name="TextBox 9"/>
          <p:cNvSpPr txBox="1"/>
          <p:nvPr/>
        </p:nvSpPr>
        <p:spPr>
          <a:xfrm>
            <a:off x="6257977" y="6308963"/>
            <a:ext cx="1018227" cy="369332"/>
          </a:xfrm>
          <a:prstGeom prst="rect">
            <a:avLst/>
          </a:prstGeom>
          <a:noFill/>
        </p:spPr>
        <p:txBody>
          <a:bodyPr wrap="none" rtlCol="0">
            <a:spAutoFit/>
          </a:bodyPr>
          <a:lstStyle/>
          <a:p>
            <a:pPr algn="ctr"/>
            <a:r>
              <a:rPr lang="en-US" b="1" dirty="0" err="1" smtClean="0">
                <a:solidFill>
                  <a:srgbClr val="008000"/>
                </a:solidFill>
              </a:rPr>
              <a:t>WaveOff</a:t>
            </a:r>
            <a:endParaRPr lang="en-US" b="1" dirty="0" smtClean="0">
              <a:solidFill>
                <a:srgbClr val="008000"/>
              </a:solidFill>
            </a:endParaRPr>
          </a:p>
        </p:txBody>
      </p:sp>
      <p:sp>
        <p:nvSpPr>
          <p:cNvPr id="11" name="Rounded Rectangular Callout 10"/>
          <p:cNvSpPr/>
          <p:nvPr/>
        </p:nvSpPr>
        <p:spPr>
          <a:xfrm>
            <a:off x="1102243" y="3753883"/>
            <a:ext cx="3450248" cy="1146278"/>
          </a:xfrm>
          <a:prstGeom prst="wedgeRoundRectCallout">
            <a:avLst>
              <a:gd name="adj1" fmla="val 101505"/>
              <a:gd name="adj2" fmla="val 32623"/>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Extract features </a:t>
            </a:r>
            <a:r>
              <a:rPr lang="en-US" dirty="0" err="1" smtClean="0"/>
              <a:t>w/i</a:t>
            </a:r>
            <a:r>
              <a:rPr lang="en-US" dirty="0" smtClean="0"/>
              <a:t> bounding box</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Cameras all </a:t>
            </a:r>
            <a:r>
              <a:rPr lang="en-US" smtClean="0"/>
              <a:t>around us</a:t>
            </a:r>
            <a:endParaRPr lang="en-US" dirty="0"/>
          </a:p>
        </p:txBody>
      </p:sp>
      <p:pic>
        <p:nvPicPr>
          <p:cNvPr id="3" name="Picture 2"/>
          <p:cNvPicPr>
            <a:picLocks noChangeAspect="1"/>
          </p:cNvPicPr>
          <p:nvPr/>
        </p:nvPicPr>
        <p:blipFill>
          <a:blip r:embed="rId3"/>
          <a:stretch>
            <a:fillRect/>
          </a:stretch>
        </p:blipFill>
        <p:spPr>
          <a:xfrm>
            <a:off x="479046" y="2332283"/>
            <a:ext cx="2123574" cy="1415716"/>
          </a:xfrm>
          <a:prstGeom prst="rect">
            <a:avLst/>
          </a:prstGeom>
        </p:spPr>
      </p:pic>
      <p:pic>
        <p:nvPicPr>
          <p:cNvPr id="5" name="Picture 4"/>
          <p:cNvPicPr>
            <a:picLocks noChangeAspect="1"/>
          </p:cNvPicPr>
          <p:nvPr/>
        </p:nvPicPr>
        <p:blipFill>
          <a:blip r:embed="rId4"/>
          <a:stretch>
            <a:fillRect/>
          </a:stretch>
        </p:blipFill>
        <p:spPr>
          <a:xfrm>
            <a:off x="3390345" y="3950111"/>
            <a:ext cx="2130593" cy="1420395"/>
          </a:xfrm>
          <a:prstGeom prst="rect">
            <a:avLst/>
          </a:prstGeom>
        </p:spPr>
      </p:pic>
      <p:pic>
        <p:nvPicPr>
          <p:cNvPr id="7" name="Picture 6"/>
          <p:cNvPicPr>
            <a:picLocks noChangeAspect="1"/>
          </p:cNvPicPr>
          <p:nvPr/>
        </p:nvPicPr>
        <p:blipFill>
          <a:blip r:embed="rId5"/>
          <a:stretch>
            <a:fillRect/>
          </a:stretch>
        </p:blipFill>
        <p:spPr>
          <a:xfrm>
            <a:off x="6545357" y="2321959"/>
            <a:ext cx="2216495" cy="1246778"/>
          </a:xfrm>
          <a:prstGeom prst="rect">
            <a:avLst/>
          </a:prstGeom>
        </p:spPr>
      </p:pic>
      <p:pic>
        <p:nvPicPr>
          <p:cNvPr id="8" name="Picture 7"/>
          <p:cNvPicPr>
            <a:picLocks/>
          </p:cNvPicPr>
          <p:nvPr/>
        </p:nvPicPr>
        <p:blipFill>
          <a:blip r:embed="rId6"/>
          <a:stretch>
            <a:fillRect/>
          </a:stretch>
        </p:blipFill>
        <p:spPr>
          <a:xfrm>
            <a:off x="6545357" y="3909792"/>
            <a:ext cx="2216495" cy="1420395"/>
          </a:xfrm>
          <a:prstGeom prst="rect">
            <a:avLst/>
          </a:prstGeom>
        </p:spPr>
      </p:pic>
      <p:sp>
        <p:nvSpPr>
          <p:cNvPr id="9" name="TextBox 8"/>
          <p:cNvSpPr txBox="1"/>
          <p:nvPr/>
        </p:nvSpPr>
        <p:spPr>
          <a:xfrm>
            <a:off x="823495" y="5603988"/>
            <a:ext cx="1595309" cy="369332"/>
          </a:xfrm>
          <a:prstGeom prst="rect">
            <a:avLst/>
          </a:prstGeom>
          <a:noFill/>
        </p:spPr>
        <p:txBody>
          <a:bodyPr wrap="none" rtlCol="0">
            <a:spAutoFit/>
          </a:bodyPr>
          <a:lstStyle/>
          <a:p>
            <a:pPr algn="ctr"/>
            <a:r>
              <a:rPr lang="en-US" dirty="0" smtClean="0">
                <a:solidFill>
                  <a:srgbClr val="2E75B6"/>
                </a:solidFill>
              </a:rPr>
              <a:t>Mobile devices</a:t>
            </a:r>
          </a:p>
        </p:txBody>
      </p:sp>
      <p:sp>
        <p:nvSpPr>
          <p:cNvPr id="10" name="TextBox 9"/>
          <p:cNvSpPr txBox="1"/>
          <p:nvPr/>
        </p:nvSpPr>
        <p:spPr>
          <a:xfrm>
            <a:off x="3376207" y="5604202"/>
            <a:ext cx="2160830" cy="369332"/>
          </a:xfrm>
          <a:prstGeom prst="rect">
            <a:avLst/>
          </a:prstGeom>
          <a:noFill/>
        </p:spPr>
        <p:txBody>
          <a:bodyPr wrap="none" rtlCol="0">
            <a:spAutoFit/>
          </a:bodyPr>
          <a:lstStyle/>
          <a:p>
            <a:r>
              <a:rPr lang="en-US" dirty="0" smtClean="0">
                <a:solidFill>
                  <a:srgbClr val="2E75B6"/>
                </a:solidFill>
              </a:rPr>
              <a:t>Home entertainment</a:t>
            </a:r>
          </a:p>
        </p:txBody>
      </p:sp>
      <p:sp>
        <p:nvSpPr>
          <p:cNvPr id="11" name="TextBox 10"/>
          <p:cNvSpPr txBox="1"/>
          <p:nvPr/>
        </p:nvSpPr>
        <p:spPr>
          <a:xfrm>
            <a:off x="6799871" y="5617612"/>
            <a:ext cx="1697901" cy="369332"/>
          </a:xfrm>
          <a:prstGeom prst="rect">
            <a:avLst/>
          </a:prstGeom>
          <a:noFill/>
        </p:spPr>
        <p:txBody>
          <a:bodyPr wrap="none" rtlCol="0">
            <a:spAutoFit/>
          </a:bodyPr>
          <a:lstStyle/>
          <a:p>
            <a:r>
              <a:rPr lang="en-US" dirty="0" err="1" smtClean="0">
                <a:solidFill>
                  <a:srgbClr val="2E75B6"/>
                </a:solidFill>
              </a:rPr>
              <a:t>IoT</a:t>
            </a:r>
            <a:r>
              <a:rPr lang="en-US" dirty="0" smtClean="0">
                <a:solidFill>
                  <a:srgbClr val="2E75B6"/>
                </a:solidFill>
              </a:rPr>
              <a:t> and robotics</a:t>
            </a:r>
            <a:endParaRPr lang="en-US" dirty="0">
              <a:solidFill>
                <a:srgbClr val="2E75B6"/>
              </a:solidFill>
            </a:endParaRPr>
          </a:p>
        </p:txBody>
      </p:sp>
      <p:sp>
        <p:nvSpPr>
          <p:cNvPr id="6" name="Slide Number Placeholder 5"/>
          <p:cNvSpPr>
            <a:spLocks noGrp="1"/>
          </p:cNvSpPr>
          <p:nvPr>
            <p:ph type="sldNum" sz="quarter" idx="12"/>
          </p:nvPr>
        </p:nvSpPr>
        <p:spPr/>
        <p:txBody>
          <a:bodyPr/>
          <a:lstStyle/>
          <a:p>
            <a:fld id="{40F16DED-74C2-44B5-8C24-2133228843AB}" type="slidenum">
              <a:rPr lang="en-US" smtClean="0"/>
              <a:pPr/>
              <a:t>2</a:t>
            </a:fld>
            <a:endParaRPr lang="en-US"/>
          </a:p>
        </p:txBody>
      </p:sp>
      <p:pic>
        <p:nvPicPr>
          <p:cNvPr id="12" name="Picture 11" descr="3d377852-0f21-4074-a3c2-35f418170848.jpg"/>
          <p:cNvPicPr>
            <a:picLocks noChangeAspect="1"/>
          </p:cNvPicPr>
          <p:nvPr/>
        </p:nvPicPr>
        <p:blipFill>
          <a:blip r:embed="rId7"/>
          <a:stretch>
            <a:fillRect/>
          </a:stretch>
        </p:blipFill>
        <p:spPr>
          <a:xfrm>
            <a:off x="3336086" y="2317817"/>
            <a:ext cx="2277811" cy="1281269"/>
          </a:xfrm>
          <a:prstGeom prst="rect">
            <a:avLst/>
          </a:prstGeom>
        </p:spPr>
      </p:pic>
      <p:pic>
        <p:nvPicPr>
          <p:cNvPr id="13" name="Picture 12" descr="ipad-iphone-ios9-facetime-hero.jpg"/>
          <p:cNvPicPr>
            <a:picLocks noChangeAspect="1"/>
          </p:cNvPicPr>
          <p:nvPr/>
        </p:nvPicPr>
        <p:blipFill>
          <a:blip r:embed="rId8"/>
          <a:stretch>
            <a:fillRect/>
          </a:stretch>
        </p:blipFill>
        <p:spPr>
          <a:xfrm>
            <a:off x="358650" y="3914717"/>
            <a:ext cx="2433136" cy="1404122"/>
          </a:xfrm>
          <a:prstGeom prst="rect">
            <a:avLst/>
          </a:prstGeom>
        </p:spPr>
      </p:pic>
    </p:spTree>
    <p:extLst>
      <p:ext uri="{BB962C8B-B14F-4D97-AF65-F5344CB8AC3E}">
        <p14:creationId xmlns:p14="http://schemas.microsoft.com/office/powerpoint/2010/main" val="20624396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Privacy-marker goals</a:t>
            </a:r>
            <a:endParaRPr lang="en-US" dirty="0"/>
          </a:p>
        </p:txBody>
      </p:sp>
      <p:sp>
        <p:nvSpPr>
          <p:cNvPr id="6" name="Content Placeholder 2"/>
          <p:cNvSpPr>
            <a:spLocks noGrp="1"/>
          </p:cNvSpPr>
          <p:nvPr>
            <p:ph idx="1"/>
          </p:nvPr>
        </p:nvSpPr>
        <p:spPr>
          <a:xfrm>
            <a:off x="628650" y="1825625"/>
            <a:ext cx="8312150" cy="4351338"/>
          </a:xfrm>
        </p:spPr>
        <p:txBody>
          <a:bodyPr>
            <a:normAutofit/>
          </a:bodyPr>
          <a:lstStyle/>
          <a:p>
            <a:r>
              <a:rPr lang="en-US" dirty="0" smtClean="0">
                <a:solidFill>
                  <a:schemeClr val="accent3">
                    <a:lumMod val="60000"/>
                    <a:lumOff val="40000"/>
                  </a:schemeClr>
                </a:solidFill>
              </a:rPr>
              <a:t>Ease of use</a:t>
            </a:r>
          </a:p>
          <a:p>
            <a:pPr lvl="1"/>
            <a:r>
              <a:rPr lang="en-US" dirty="0" smtClean="0">
                <a:solidFill>
                  <a:schemeClr val="accent3">
                    <a:lumMod val="60000"/>
                    <a:lumOff val="40000"/>
                  </a:schemeClr>
                </a:solidFill>
              </a:rPr>
              <a:t>Marking surfaces and objects should be convenient, easy</a:t>
            </a:r>
          </a:p>
          <a:p>
            <a:endParaRPr lang="en-US" dirty="0"/>
          </a:p>
          <a:p>
            <a:r>
              <a:rPr lang="en-US" dirty="0" smtClean="0"/>
              <a:t>Reliable recognition</a:t>
            </a:r>
          </a:p>
          <a:p>
            <a:pPr lvl="1"/>
            <a:r>
              <a:rPr lang="en-US" dirty="0" smtClean="0">
                <a:solidFill>
                  <a:schemeClr val="tx1">
                    <a:lumMod val="50000"/>
                    <a:lumOff val="50000"/>
                  </a:schemeClr>
                </a:solidFill>
              </a:rPr>
              <a:t>Secrets should be protected in face of motion, lighting, etc.</a:t>
            </a:r>
          </a:p>
          <a:p>
            <a:pPr lvl="1"/>
            <a:endParaRPr lang="en-US" dirty="0"/>
          </a:p>
          <a:p>
            <a:r>
              <a:rPr lang="en-US" dirty="0" smtClean="0">
                <a:solidFill>
                  <a:srgbClr val="C9C9C9"/>
                </a:solidFill>
              </a:rPr>
              <a:t>Good performance</a:t>
            </a:r>
          </a:p>
          <a:p>
            <a:pPr lvl="1"/>
            <a:r>
              <a:rPr lang="en-US" dirty="0" smtClean="0">
                <a:solidFill>
                  <a:srgbClr val="C9C9C9"/>
                </a:solidFill>
              </a:rPr>
              <a:t>Preserve legitimate app functionality</a:t>
            </a:r>
            <a:endParaRPr lang="en-US" dirty="0">
              <a:solidFill>
                <a:srgbClr val="C9C9C9"/>
              </a:solidFill>
            </a:endParaRPr>
          </a:p>
        </p:txBody>
      </p:sp>
      <p:sp>
        <p:nvSpPr>
          <p:cNvPr id="3" name="Slide Number Placeholder 2"/>
          <p:cNvSpPr>
            <a:spLocks noGrp="1"/>
          </p:cNvSpPr>
          <p:nvPr>
            <p:ph type="sldNum" sz="quarter" idx="12"/>
          </p:nvPr>
        </p:nvSpPr>
        <p:spPr/>
        <p:txBody>
          <a:bodyPr/>
          <a:lstStyle/>
          <a:p>
            <a:fld id="{40F16DED-74C2-44B5-8C24-2133228843AB}" type="slidenum">
              <a:rPr lang="en-US" smtClean="0"/>
              <a:pPr/>
              <a:t>20</a:t>
            </a:fld>
            <a:endParaRPr lang="en-US"/>
          </a:p>
        </p:txBody>
      </p:sp>
    </p:spTree>
    <p:extLst>
      <p:ext uri="{BB962C8B-B14F-4D97-AF65-F5344CB8AC3E}">
        <p14:creationId xmlns:p14="http://schemas.microsoft.com/office/powerpoint/2010/main" val="1571456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Reliable recognition</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21</a:t>
            </a:fld>
            <a:endParaRPr lang="en-US"/>
          </a:p>
        </p:txBody>
      </p:sp>
      <p:sp>
        <p:nvSpPr>
          <p:cNvPr id="4" name="Content Placeholder 2"/>
          <p:cNvSpPr txBox="1">
            <a:spLocks/>
          </p:cNvSpPr>
          <p:nvPr/>
        </p:nvSpPr>
        <p:spPr>
          <a:xfrm>
            <a:off x="628650" y="1825625"/>
            <a:ext cx="831215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Computer vision often fails</a:t>
            </a:r>
          </a:p>
          <a:p>
            <a:pPr lvl="1"/>
            <a:r>
              <a:rPr lang="en-US" sz="2800" dirty="0" smtClean="0">
                <a:solidFill>
                  <a:schemeClr val="tx1">
                    <a:lumMod val="50000"/>
                    <a:lumOff val="50000"/>
                  </a:schemeClr>
                </a:solidFill>
              </a:rPr>
              <a:t>Errors due to motion, occlusion, lighting</a:t>
            </a:r>
          </a:p>
          <a:p>
            <a:pPr lvl="1"/>
            <a:r>
              <a:rPr lang="en-US" sz="2800" dirty="0" smtClean="0">
                <a:solidFill>
                  <a:schemeClr val="tx1">
                    <a:lumMod val="50000"/>
                    <a:lumOff val="50000"/>
                  </a:schemeClr>
                </a:solidFill>
              </a:rPr>
              <a:t>Cannot reliably block marked regions</a:t>
            </a:r>
          </a:p>
          <a:p>
            <a:pPr lvl="1">
              <a:buNone/>
            </a:pPr>
            <a:endParaRPr lang="en-US" sz="2800" dirty="0" smtClean="0">
              <a:solidFill>
                <a:schemeClr val="tx1">
                  <a:lumMod val="50000"/>
                  <a:lumOff val="50000"/>
                </a:schemeClr>
              </a:solidFill>
            </a:endParaRPr>
          </a:p>
          <a:p>
            <a:r>
              <a:rPr lang="en-US" sz="3200" dirty="0" smtClean="0"/>
              <a:t>Key design decision</a:t>
            </a:r>
          </a:p>
          <a:p>
            <a:pPr lvl="1"/>
            <a:r>
              <a:rPr lang="en-US" sz="2800" dirty="0" smtClean="0">
                <a:solidFill>
                  <a:schemeClr val="bg1">
                    <a:lumMod val="50000"/>
                  </a:schemeClr>
                </a:solidFill>
              </a:rPr>
              <a:t>Instead, </a:t>
            </a:r>
            <a:r>
              <a:rPr lang="en-US" sz="2800" dirty="0" err="1" smtClean="0">
                <a:solidFill>
                  <a:schemeClr val="bg1">
                    <a:lumMod val="50000"/>
                  </a:schemeClr>
                </a:solidFill>
              </a:rPr>
              <a:t>whitelist</a:t>
            </a:r>
            <a:r>
              <a:rPr lang="en-US" sz="2800" dirty="0" smtClean="0">
                <a:solidFill>
                  <a:schemeClr val="bg1">
                    <a:lumMod val="50000"/>
                  </a:schemeClr>
                </a:solidFill>
              </a:rPr>
              <a:t> marked regions</a:t>
            </a:r>
          </a:p>
          <a:p>
            <a:pPr lvl="1"/>
            <a:r>
              <a:rPr lang="en-US" sz="2800" dirty="0" smtClean="0">
                <a:solidFill>
                  <a:schemeClr val="bg1">
                    <a:lumMod val="50000"/>
                  </a:schemeClr>
                </a:solidFill>
              </a:rPr>
              <a:t>Bias toward security</a:t>
            </a:r>
          </a:p>
          <a:p>
            <a:pPr lvl="1"/>
            <a:r>
              <a:rPr lang="en-US" sz="2800" dirty="0" smtClean="0">
                <a:solidFill>
                  <a:schemeClr val="bg1">
                    <a:lumMod val="50000"/>
                  </a:schemeClr>
                </a:solidFill>
              </a:rPr>
              <a:t>Track markers to improve app utility</a:t>
            </a:r>
          </a:p>
          <a:p>
            <a:pPr lvl="1"/>
            <a:endParaRPr lang="en-US" sz="2800" dirty="0" smtClean="0"/>
          </a:p>
          <a:p>
            <a:endParaRPr lang="en-US" sz="3200" dirty="0">
              <a:solidFill>
                <a:schemeClr val="tx1">
                  <a:lumMod val="50000"/>
                  <a:lumOff val="50000"/>
                </a:schemeClr>
              </a:solidFill>
            </a:endParaRPr>
          </a:p>
          <a:p>
            <a:endParaRPr lang="en-US" sz="3200" dirty="0">
              <a:solidFill>
                <a:schemeClr val="tx1">
                  <a:lumMod val="50000"/>
                  <a:lumOff val="50000"/>
                </a:schemeClr>
              </a:solidFill>
            </a:endParaRPr>
          </a:p>
        </p:txBody>
      </p:sp>
    </p:spTree>
    <p:extLst>
      <p:ext uri="{BB962C8B-B14F-4D97-AF65-F5344CB8AC3E}">
        <p14:creationId xmlns:p14="http://schemas.microsoft.com/office/powerpoint/2010/main" val="33381039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Reliable recognition</a:t>
            </a:r>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22</a:t>
            </a:fld>
            <a:endParaRPr lang="en-US"/>
          </a:p>
        </p:txBody>
      </p:sp>
      <p:sp>
        <p:nvSpPr>
          <p:cNvPr id="31" name="Rounded Rectangle 30"/>
          <p:cNvSpPr/>
          <p:nvPr/>
        </p:nvSpPr>
        <p:spPr>
          <a:xfrm>
            <a:off x="3841545" y="2208099"/>
            <a:ext cx="2454442" cy="3849191"/>
          </a:xfrm>
          <a:prstGeom prst="roundRect">
            <a:avLst/>
          </a:prstGeom>
          <a:solidFill>
            <a:schemeClr val="accent3">
              <a:lumMod val="40000"/>
              <a:lumOff val="60000"/>
            </a:schemeClr>
          </a:solidFill>
          <a:effectLst/>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chemeClr val="tx1"/>
                </a:solidFill>
              </a:rPr>
              <a:t>Privacy Framework</a:t>
            </a:r>
            <a:endParaRPr lang="en-US" dirty="0">
              <a:solidFill>
                <a:schemeClr val="tx1"/>
              </a:solidFill>
            </a:endParaRPr>
          </a:p>
        </p:txBody>
      </p:sp>
      <p:sp>
        <p:nvSpPr>
          <p:cNvPr id="32" name="Rounded Rectangle 31"/>
          <p:cNvSpPr/>
          <p:nvPr/>
        </p:nvSpPr>
        <p:spPr>
          <a:xfrm>
            <a:off x="6956121" y="2174381"/>
            <a:ext cx="1461584" cy="388291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App</a:t>
            </a:r>
            <a:endParaRPr lang="en-US" dirty="0"/>
          </a:p>
        </p:txBody>
      </p:sp>
      <p:pic>
        <p:nvPicPr>
          <p:cNvPr id="23" name="Picture 22" descr="camera.png"/>
          <p:cNvPicPr>
            <a:picLocks noChangeAspect="1"/>
          </p:cNvPicPr>
          <p:nvPr/>
        </p:nvPicPr>
        <p:blipFill>
          <a:blip r:embed="rId3"/>
          <a:stretch>
            <a:fillRect/>
          </a:stretch>
        </p:blipFill>
        <p:spPr>
          <a:xfrm>
            <a:off x="2109609" y="3348928"/>
            <a:ext cx="1239493" cy="1239493"/>
          </a:xfrm>
          <a:prstGeom prst="rect">
            <a:avLst/>
          </a:prstGeom>
        </p:spPr>
      </p:pic>
      <p:pic>
        <p:nvPicPr>
          <p:cNvPr id="29" name="Picture 28" descr="eye_1.png"/>
          <p:cNvPicPr>
            <a:picLocks noChangeAspect="1"/>
          </p:cNvPicPr>
          <p:nvPr/>
        </p:nvPicPr>
        <p:blipFill>
          <a:blip r:embed="rId4">
            <a:duotone>
              <a:srgbClr val="0000FF"/>
              <a:srgbClr val="FFF1C1"/>
            </a:duotone>
          </a:blip>
          <a:stretch>
            <a:fillRect/>
          </a:stretch>
        </p:blipFill>
        <p:spPr>
          <a:xfrm>
            <a:off x="5154864" y="2862645"/>
            <a:ext cx="900301" cy="900301"/>
          </a:xfrm>
          <a:prstGeom prst="rect">
            <a:avLst/>
          </a:prstGeom>
        </p:spPr>
      </p:pic>
      <p:sp>
        <p:nvSpPr>
          <p:cNvPr id="30" name="TextBox 29"/>
          <p:cNvSpPr txBox="1"/>
          <p:nvPr/>
        </p:nvSpPr>
        <p:spPr>
          <a:xfrm>
            <a:off x="5054779" y="3644672"/>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390" y="3493592"/>
            <a:ext cx="1125805" cy="93817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grpSp>
        <p:nvGrpSpPr>
          <p:cNvPr id="51" name="Group 50"/>
          <p:cNvGrpSpPr/>
          <p:nvPr/>
        </p:nvGrpSpPr>
        <p:grpSpPr>
          <a:xfrm>
            <a:off x="4467959" y="4732001"/>
            <a:ext cx="1154580" cy="955791"/>
            <a:chOff x="4498199" y="4732001"/>
            <a:chExt cx="1154580" cy="955791"/>
          </a:xfrm>
        </p:grpSpPr>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0142" y="4749621"/>
              <a:ext cx="1125805" cy="93817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grpSp>
          <p:nvGrpSpPr>
            <p:cNvPr id="42" name="Group 41"/>
            <p:cNvGrpSpPr/>
            <p:nvPr/>
          </p:nvGrpSpPr>
          <p:grpSpPr>
            <a:xfrm>
              <a:off x="4498199" y="4732001"/>
              <a:ext cx="1154580" cy="949734"/>
              <a:chOff x="6388236" y="3174918"/>
              <a:chExt cx="2055037" cy="1690433"/>
            </a:xfrm>
          </p:grpSpPr>
          <p:sp>
            <p:nvSpPr>
              <p:cNvPr id="43" name="Rectangle 42"/>
              <p:cNvSpPr/>
              <p:nvPr/>
            </p:nvSpPr>
            <p:spPr>
              <a:xfrm>
                <a:off x="6394396" y="3174918"/>
                <a:ext cx="2015988" cy="4851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7708202" y="3699492"/>
                <a:ext cx="735071" cy="1165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6388236" y="3497057"/>
                <a:ext cx="204763" cy="1263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6388237" y="4763463"/>
                <a:ext cx="1524728" cy="989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7708201" y="3174918"/>
                <a:ext cx="735071" cy="1165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52" name="Group 51"/>
          <p:cNvGrpSpPr/>
          <p:nvPr/>
        </p:nvGrpSpPr>
        <p:grpSpPr>
          <a:xfrm>
            <a:off x="4469159" y="4733221"/>
            <a:ext cx="1154580" cy="955791"/>
            <a:chOff x="4498199" y="4732001"/>
            <a:chExt cx="1154580" cy="955791"/>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0142" y="4749621"/>
              <a:ext cx="1125805" cy="93817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grpSp>
          <p:nvGrpSpPr>
            <p:cNvPr id="54" name="Group 41"/>
            <p:cNvGrpSpPr/>
            <p:nvPr/>
          </p:nvGrpSpPr>
          <p:grpSpPr>
            <a:xfrm>
              <a:off x="4498199" y="4732001"/>
              <a:ext cx="1154580" cy="949734"/>
              <a:chOff x="6388236" y="3174918"/>
              <a:chExt cx="2055037" cy="1690433"/>
            </a:xfrm>
          </p:grpSpPr>
          <p:sp>
            <p:nvSpPr>
              <p:cNvPr id="55" name="Rectangle 54"/>
              <p:cNvSpPr/>
              <p:nvPr/>
            </p:nvSpPr>
            <p:spPr>
              <a:xfrm>
                <a:off x="6394396" y="3174918"/>
                <a:ext cx="2015988" cy="4851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7708202" y="3699492"/>
                <a:ext cx="735071" cy="1165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6388236" y="3497057"/>
                <a:ext cx="204763" cy="1263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6388237" y="4763463"/>
                <a:ext cx="1524728" cy="989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7708201" y="3174918"/>
                <a:ext cx="735071" cy="1165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9" name="Rounded Rectangular Callout 38"/>
          <p:cNvSpPr/>
          <p:nvPr/>
        </p:nvSpPr>
        <p:spPr>
          <a:xfrm>
            <a:off x="382110" y="5495390"/>
            <a:ext cx="3450248" cy="1146278"/>
          </a:xfrm>
          <a:prstGeom prst="wedgeRoundRectCallout">
            <a:avLst>
              <a:gd name="adj1" fmla="val 79494"/>
              <a:gd name="adj2" fmla="val -7475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Detect, </a:t>
            </a:r>
            <a:r>
              <a:rPr lang="en-US" dirty="0" err="1" smtClean="0"/>
              <a:t>whitelist</a:t>
            </a:r>
            <a:r>
              <a:rPr lang="en-US" dirty="0" smtClean="0"/>
              <a:t> marked regions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0374" y="3045381"/>
            <a:ext cx="582794" cy="604754"/>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0655" y="3045381"/>
            <a:ext cx="582794" cy="604754"/>
          </a:xfrm>
          <a:prstGeom prst="rect">
            <a:avLst/>
          </a:prstGeom>
        </p:spPr>
      </p:pic>
      <p:sp>
        <p:nvSpPr>
          <p:cNvPr id="34" name="TextBox 33"/>
          <p:cNvSpPr txBox="1"/>
          <p:nvPr/>
        </p:nvSpPr>
        <p:spPr>
          <a:xfrm>
            <a:off x="3986173" y="3650135"/>
            <a:ext cx="911653" cy="646331"/>
          </a:xfrm>
          <a:prstGeom prst="rect">
            <a:avLst/>
          </a:prstGeom>
          <a:noFill/>
        </p:spPr>
        <p:txBody>
          <a:bodyPr wrap="none" rtlCol="0">
            <a:spAutoFit/>
          </a:bodyPr>
          <a:lstStyle/>
          <a:p>
            <a:r>
              <a:rPr lang="en-US" dirty="0" smtClean="0"/>
              <a:t>Per-app</a:t>
            </a:r>
          </a:p>
          <a:p>
            <a:r>
              <a:rPr lang="en-US" dirty="0" smtClean="0"/>
              <a:t>policies</a:t>
            </a:r>
            <a:endParaRPr lang="en-US" dirty="0"/>
          </a:p>
        </p:txBody>
      </p:sp>
    </p:spTree>
    <p:extLst>
      <p:ext uri="{BB962C8B-B14F-4D97-AF65-F5344CB8AC3E}">
        <p14:creationId xmlns:p14="http://schemas.microsoft.com/office/powerpoint/2010/main" val="11758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6102E-6 -1.40611E-6 L 0.15863 -1.40611E-6 " pathEditMode="relative" ptsTypes="AA">
                                      <p:cBhvr>
                                        <p:cTn id="6" dur="500" fill="hold"/>
                                        <p:tgtEl>
                                          <p:spTgt spid="33"/>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15863 -3.29325E-6 L 0.41635 0.18502 " pathEditMode="relative" rAng="0" ptsTypes="AA">
                                      <p:cBhvr>
                                        <p:cTn id="9" dur="500" fill="hold"/>
                                        <p:tgtEl>
                                          <p:spTgt spid="33"/>
                                        </p:tgtEl>
                                        <p:attrNameLst>
                                          <p:attrName>ppt_x</p:attrName>
                                          <p:attrName>ppt_y</p:attrName>
                                        </p:attrNameLst>
                                      </p:cBhvr>
                                      <p:rCtr x="129" y="93"/>
                                    </p:animMotion>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3"/>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9.05935E-7 2.83071E-6 L 0.29087 2.83071E-6 " pathEditMode="relative" rAng="0" ptsTypes="AA">
                                      <p:cBhvr>
                                        <p:cTn id="24" dur="500" fill="hold"/>
                                        <p:tgtEl>
                                          <p:spTgt spid="52"/>
                                        </p:tgtEl>
                                        <p:attrNameLst>
                                          <p:attrName>ppt_x</p:attrName>
                                          <p:attrName>ppt_y</p:attrName>
                                        </p:attrNameLst>
                                      </p:cBhvr>
                                      <p:rCtr x="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Reliable recognition</a:t>
            </a:r>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23</a:t>
            </a:fld>
            <a:endParaRPr lang="en-US"/>
          </a:p>
        </p:txBody>
      </p:sp>
      <p:sp>
        <p:nvSpPr>
          <p:cNvPr id="31" name="Rounded Rectangle 30"/>
          <p:cNvSpPr/>
          <p:nvPr/>
        </p:nvSpPr>
        <p:spPr>
          <a:xfrm>
            <a:off x="3841545" y="2208099"/>
            <a:ext cx="2454442" cy="3849191"/>
          </a:xfrm>
          <a:prstGeom prst="roundRect">
            <a:avLst/>
          </a:prstGeom>
          <a:solidFill>
            <a:schemeClr val="accent3">
              <a:lumMod val="40000"/>
              <a:lumOff val="60000"/>
            </a:schemeClr>
          </a:solidFill>
          <a:effectLst/>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rgbClr val="000000"/>
                </a:solidFill>
              </a:rPr>
              <a:t>Privacy Framework</a:t>
            </a:r>
            <a:endParaRPr lang="en-US" dirty="0">
              <a:solidFill>
                <a:srgbClr val="000000"/>
              </a:solidFill>
            </a:endParaRPr>
          </a:p>
        </p:txBody>
      </p:sp>
      <p:sp>
        <p:nvSpPr>
          <p:cNvPr id="32" name="Rounded Rectangle 31"/>
          <p:cNvSpPr/>
          <p:nvPr/>
        </p:nvSpPr>
        <p:spPr>
          <a:xfrm>
            <a:off x="6956121" y="2174381"/>
            <a:ext cx="1461584" cy="388291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App</a:t>
            </a:r>
            <a:endParaRPr lang="en-US" dirty="0"/>
          </a:p>
        </p:txBody>
      </p:sp>
      <p:pic>
        <p:nvPicPr>
          <p:cNvPr id="23" name="Picture 22" descr="camera.png"/>
          <p:cNvPicPr>
            <a:picLocks noChangeAspect="1"/>
          </p:cNvPicPr>
          <p:nvPr/>
        </p:nvPicPr>
        <p:blipFill>
          <a:blip r:embed="rId3"/>
          <a:stretch>
            <a:fillRect/>
          </a:stretch>
        </p:blipFill>
        <p:spPr>
          <a:xfrm>
            <a:off x="2109609" y="3348928"/>
            <a:ext cx="1239493" cy="1239493"/>
          </a:xfrm>
          <a:prstGeom prst="rect">
            <a:avLst/>
          </a:prstGeom>
        </p:spPr>
      </p:pic>
      <p:grpSp>
        <p:nvGrpSpPr>
          <p:cNvPr id="34" name="Group 33"/>
          <p:cNvGrpSpPr/>
          <p:nvPr/>
        </p:nvGrpSpPr>
        <p:grpSpPr>
          <a:xfrm>
            <a:off x="5165625" y="2952666"/>
            <a:ext cx="1018227" cy="1105358"/>
            <a:chOff x="6283177" y="4418909"/>
            <a:chExt cx="1018227" cy="1105358"/>
          </a:xfrm>
        </p:grpSpPr>
        <p:pic>
          <p:nvPicPr>
            <p:cNvPr id="27" name="Picture 26" descr="2372-200.png"/>
            <p:cNvPicPr>
              <a:picLocks noChangeAspect="1"/>
            </p:cNvPicPr>
            <p:nvPr/>
          </p:nvPicPr>
          <p:blipFill>
            <a:blip r:embed="rId4">
              <a:duotone>
                <a:srgbClr val="008000"/>
                <a:srgbClr val="FFF1C1"/>
              </a:duotone>
            </a:blip>
            <a:stretch>
              <a:fillRect/>
            </a:stretch>
          </p:blipFill>
          <p:spPr>
            <a:xfrm>
              <a:off x="6513368" y="4418909"/>
              <a:ext cx="722021" cy="722021"/>
            </a:xfrm>
            <a:prstGeom prst="rect">
              <a:avLst/>
            </a:prstGeom>
          </p:spPr>
        </p:pic>
        <p:sp>
          <p:nvSpPr>
            <p:cNvPr id="28" name="TextBox 27"/>
            <p:cNvSpPr txBox="1"/>
            <p:nvPr/>
          </p:nvSpPr>
          <p:spPr>
            <a:xfrm>
              <a:off x="6283177" y="5154935"/>
              <a:ext cx="1018227" cy="369332"/>
            </a:xfrm>
            <a:prstGeom prst="rect">
              <a:avLst/>
            </a:prstGeom>
            <a:noFill/>
          </p:spPr>
          <p:txBody>
            <a:bodyPr wrap="none" rtlCol="0">
              <a:spAutoFit/>
            </a:bodyPr>
            <a:lstStyle/>
            <a:p>
              <a:pPr algn="ctr"/>
              <a:r>
                <a:rPr lang="en-US" b="1" dirty="0" err="1" smtClean="0">
                  <a:solidFill>
                    <a:srgbClr val="008000"/>
                  </a:solidFill>
                </a:rPr>
                <a:t>WaveOff</a:t>
              </a:r>
              <a:endParaRPr lang="en-US" b="1" dirty="0" smtClean="0">
                <a:solidFill>
                  <a:srgbClr val="008000"/>
                </a:solidFill>
              </a:endParaRPr>
            </a:p>
          </p:txBody>
        </p:sp>
      </p:gr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0374" y="3045381"/>
            <a:ext cx="582794" cy="604754"/>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0655" y="3045381"/>
            <a:ext cx="582794" cy="604754"/>
          </a:xfrm>
          <a:prstGeom prst="rect">
            <a:avLst/>
          </a:prstGeom>
        </p:spPr>
      </p:pic>
      <p:sp>
        <p:nvSpPr>
          <p:cNvPr id="44" name="TextBox 43"/>
          <p:cNvSpPr txBox="1"/>
          <p:nvPr/>
        </p:nvSpPr>
        <p:spPr>
          <a:xfrm>
            <a:off x="3986173" y="3650135"/>
            <a:ext cx="911653" cy="646331"/>
          </a:xfrm>
          <a:prstGeom prst="rect">
            <a:avLst/>
          </a:prstGeom>
          <a:noFill/>
        </p:spPr>
        <p:txBody>
          <a:bodyPr wrap="none" rtlCol="0">
            <a:spAutoFit/>
          </a:bodyPr>
          <a:lstStyle/>
          <a:p>
            <a:r>
              <a:rPr lang="en-US" dirty="0" smtClean="0"/>
              <a:t>Per-app</a:t>
            </a:r>
          </a:p>
          <a:p>
            <a:r>
              <a:rPr lang="en-US" dirty="0" smtClean="0"/>
              <a:t>policies</a:t>
            </a:r>
            <a:endParaRPr lang="en-US" dirty="0"/>
          </a:p>
        </p:txBody>
      </p:sp>
      <p:pic>
        <p:nvPicPr>
          <p:cNvPr id="50" name="Picture 49" descr="Untitled 2.tiff"/>
          <p:cNvPicPr>
            <a:picLocks noChangeAspect="1"/>
          </p:cNvPicPr>
          <p:nvPr/>
        </p:nvPicPr>
        <p:blipFill>
          <a:blip r:embed="rId6"/>
          <a:stretch>
            <a:fillRect/>
          </a:stretch>
        </p:blipFill>
        <p:spPr>
          <a:xfrm>
            <a:off x="424527" y="3590112"/>
            <a:ext cx="1217158" cy="837265"/>
          </a:xfrm>
          <a:prstGeom prst="rect">
            <a:avLst/>
          </a:prstGeom>
        </p:spPr>
      </p:pic>
      <p:grpSp>
        <p:nvGrpSpPr>
          <p:cNvPr id="55" name="Group 54"/>
          <p:cNvGrpSpPr/>
          <p:nvPr/>
        </p:nvGrpSpPr>
        <p:grpSpPr>
          <a:xfrm>
            <a:off x="4404439" y="4868511"/>
            <a:ext cx="1220755" cy="837790"/>
            <a:chOff x="4404439" y="4868511"/>
            <a:chExt cx="1220755" cy="837790"/>
          </a:xfrm>
        </p:grpSpPr>
        <p:pic>
          <p:nvPicPr>
            <p:cNvPr id="49" name="Picture 48" descr="Untitled 2.tiff"/>
            <p:cNvPicPr>
              <a:picLocks noChangeAspect="1"/>
            </p:cNvPicPr>
            <p:nvPr/>
          </p:nvPicPr>
          <p:blipFill>
            <a:blip r:embed="rId6"/>
            <a:stretch>
              <a:fillRect/>
            </a:stretch>
          </p:blipFill>
          <p:spPr>
            <a:xfrm>
              <a:off x="4404439" y="4869036"/>
              <a:ext cx="1217158" cy="837265"/>
            </a:xfrm>
            <a:prstGeom prst="rect">
              <a:avLst/>
            </a:prstGeom>
          </p:spPr>
        </p:pic>
        <p:sp>
          <p:nvSpPr>
            <p:cNvPr id="51" name="Rectangle 50"/>
            <p:cNvSpPr/>
            <p:nvPr/>
          </p:nvSpPr>
          <p:spPr>
            <a:xfrm>
              <a:off x="4404440" y="4868511"/>
              <a:ext cx="514019" cy="8366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341769" y="4869715"/>
              <a:ext cx="283425" cy="82533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828968" y="5332179"/>
              <a:ext cx="613589" cy="36407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4759634" y="4869717"/>
              <a:ext cx="613589" cy="11975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405657" y="4859635"/>
            <a:ext cx="1220755" cy="837790"/>
            <a:chOff x="4404439" y="4868511"/>
            <a:chExt cx="1220755" cy="837790"/>
          </a:xfrm>
        </p:grpSpPr>
        <p:pic>
          <p:nvPicPr>
            <p:cNvPr id="57" name="Picture 56" descr="Untitled 2.tiff"/>
            <p:cNvPicPr>
              <a:picLocks noChangeAspect="1"/>
            </p:cNvPicPr>
            <p:nvPr/>
          </p:nvPicPr>
          <p:blipFill>
            <a:blip r:embed="rId6"/>
            <a:stretch>
              <a:fillRect/>
            </a:stretch>
          </p:blipFill>
          <p:spPr>
            <a:xfrm>
              <a:off x="4404439" y="4869036"/>
              <a:ext cx="1217158" cy="837265"/>
            </a:xfrm>
            <a:prstGeom prst="rect">
              <a:avLst/>
            </a:prstGeom>
          </p:spPr>
        </p:pic>
        <p:sp>
          <p:nvSpPr>
            <p:cNvPr id="58" name="Rectangle 57"/>
            <p:cNvSpPr/>
            <p:nvPr/>
          </p:nvSpPr>
          <p:spPr>
            <a:xfrm>
              <a:off x="4404440" y="4868511"/>
              <a:ext cx="514019" cy="8366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341769" y="4869715"/>
              <a:ext cx="283425" cy="82533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4828968" y="5332179"/>
              <a:ext cx="613589" cy="36407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759634" y="4869717"/>
              <a:ext cx="613589" cy="11975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ounded Rectangular Callout 38"/>
          <p:cNvSpPr/>
          <p:nvPr/>
        </p:nvSpPr>
        <p:spPr>
          <a:xfrm>
            <a:off x="382110" y="5495390"/>
            <a:ext cx="3450248" cy="1146278"/>
          </a:xfrm>
          <a:prstGeom prst="wedgeRoundRectCallout">
            <a:avLst>
              <a:gd name="adj1" fmla="val 79494"/>
              <a:gd name="adj2" fmla="val -7475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Detect, </a:t>
            </a:r>
            <a:r>
              <a:rPr lang="en-US" dirty="0" err="1" smtClean="0"/>
              <a:t>whitelist</a:t>
            </a:r>
            <a:r>
              <a:rPr lang="en-US" dirty="0" smtClean="0"/>
              <a:t> marked objects</a:t>
            </a:r>
          </a:p>
        </p:txBody>
      </p:sp>
    </p:spTree>
    <p:extLst>
      <p:ext uri="{BB962C8B-B14F-4D97-AF65-F5344CB8AC3E}">
        <p14:creationId xmlns:p14="http://schemas.microsoft.com/office/powerpoint/2010/main" val="11758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5 0.00046 L 0.18253 0.00046 " pathEditMode="relative" ptsTypes="AA">
                                      <p:cBhvr>
                                        <p:cTn id="6" dur="500" fill="hold"/>
                                        <p:tgtEl>
                                          <p:spTgt spid="50"/>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18253 0.00046 L 0.43504 0.18713 " pathEditMode="relative" rAng="0" ptsTypes="AA">
                                      <p:cBhvr>
                                        <p:cTn id="9" dur="500" fill="hold"/>
                                        <p:tgtEl>
                                          <p:spTgt spid="50"/>
                                        </p:tgtEl>
                                        <p:attrNameLst>
                                          <p:attrName>ppt_x</p:attrName>
                                          <p:attrName>ppt_y</p:attrName>
                                        </p:attrNameLst>
                                      </p:cBhvr>
                                      <p:rCtr x="126" y="93"/>
                                    </p:animMotion>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0"/>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3.31018E-6 4.86799E-6 L 0.29212 4.86799E-6 " pathEditMode="relative" rAng="0" ptsTypes="AA">
                                      <p:cBhvr>
                                        <p:cTn id="23" dur="500" fill="hold"/>
                                        <p:tgtEl>
                                          <p:spTgt spid="56"/>
                                        </p:tgtEl>
                                        <p:attrNameLst>
                                          <p:attrName>ppt_x</p:attrName>
                                          <p:attrName>ppt_y</p:attrName>
                                        </p:attrNameLst>
                                      </p:cBhvr>
                                      <p:rCtr x="1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Privacy-marker goals</a:t>
            </a:r>
            <a:endParaRPr lang="en-US" dirty="0"/>
          </a:p>
        </p:txBody>
      </p:sp>
      <p:sp>
        <p:nvSpPr>
          <p:cNvPr id="6" name="Content Placeholder 2"/>
          <p:cNvSpPr>
            <a:spLocks noGrp="1"/>
          </p:cNvSpPr>
          <p:nvPr>
            <p:ph idx="1"/>
          </p:nvPr>
        </p:nvSpPr>
        <p:spPr>
          <a:xfrm>
            <a:off x="628650" y="1825625"/>
            <a:ext cx="8312150" cy="4351338"/>
          </a:xfrm>
        </p:spPr>
        <p:txBody>
          <a:bodyPr>
            <a:normAutofit/>
          </a:bodyPr>
          <a:lstStyle/>
          <a:p>
            <a:r>
              <a:rPr lang="en-US" dirty="0" smtClean="0">
                <a:solidFill>
                  <a:srgbClr val="C9C9C9"/>
                </a:solidFill>
              </a:rPr>
              <a:t>Ease of use</a:t>
            </a:r>
          </a:p>
          <a:p>
            <a:pPr lvl="1"/>
            <a:r>
              <a:rPr lang="en-US" dirty="0" smtClean="0">
                <a:solidFill>
                  <a:srgbClr val="C9C9C9"/>
                </a:solidFill>
              </a:rPr>
              <a:t>Marking surfaces and objects should be convenient, easy</a:t>
            </a:r>
          </a:p>
          <a:p>
            <a:endParaRPr lang="en-US" dirty="0">
              <a:solidFill>
                <a:srgbClr val="C9C9C9"/>
              </a:solidFill>
            </a:endParaRPr>
          </a:p>
          <a:p>
            <a:r>
              <a:rPr lang="en-US" dirty="0" smtClean="0">
                <a:solidFill>
                  <a:srgbClr val="C9C9C9"/>
                </a:solidFill>
              </a:rPr>
              <a:t>Reliable recognition</a:t>
            </a:r>
          </a:p>
          <a:p>
            <a:pPr lvl="1"/>
            <a:r>
              <a:rPr lang="en-US" dirty="0" smtClean="0">
                <a:solidFill>
                  <a:srgbClr val="C9C9C9"/>
                </a:solidFill>
              </a:rPr>
              <a:t>Secrets should be protected in face of motion, lighting, etc.</a:t>
            </a:r>
          </a:p>
          <a:p>
            <a:pPr lvl="1"/>
            <a:endParaRPr lang="en-US" dirty="0"/>
          </a:p>
          <a:p>
            <a:r>
              <a:rPr lang="en-US" dirty="0" smtClean="0"/>
              <a:t>Good performance</a:t>
            </a:r>
          </a:p>
          <a:p>
            <a:pPr lvl="1"/>
            <a:r>
              <a:rPr lang="en-US" dirty="0" smtClean="0">
                <a:solidFill>
                  <a:schemeClr val="tx1">
                    <a:lumMod val="50000"/>
                    <a:lumOff val="50000"/>
                  </a:schemeClr>
                </a:solidFill>
              </a:rPr>
              <a:t>Preserve legitimate app functionality</a:t>
            </a:r>
            <a:endParaRPr lang="en-US" dirty="0">
              <a:solidFill>
                <a:schemeClr val="tx1">
                  <a:lumMod val="50000"/>
                  <a:lumOff val="50000"/>
                </a:schemeClr>
              </a:solidFill>
            </a:endParaRPr>
          </a:p>
        </p:txBody>
      </p:sp>
      <p:sp>
        <p:nvSpPr>
          <p:cNvPr id="3" name="Slide Number Placeholder 2"/>
          <p:cNvSpPr>
            <a:spLocks noGrp="1"/>
          </p:cNvSpPr>
          <p:nvPr>
            <p:ph type="sldNum" sz="quarter" idx="12"/>
          </p:nvPr>
        </p:nvSpPr>
        <p:spPr/>
        <p:txBody>
          <a:bodyPr/>
          <a:lstStyle/>
          <a:p>
            <a:fld id="{40F16DED-74C2-44B5-8C24-2133228843AB}" type="slidenum">
              <a:rPr lang="en-US" smtClean="0"/>
              <a:pPr/>
              <a:t>24</a:t>
            </a:fld>
            <a:endParaRPr lang="en-US"/>
          </a:p>
        </p:txBody>
      </p:sp>
    </p:spTree>
    <p:extLst>
      <p:ext uri="{BB962C8B-B14F-4D97-AF65-F5344CB8AC3E}">
        <p14:creationId xmlns:p14="http://schemas.microsoft.com/office/powerpoint/2010/main" val="15714568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performance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25</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Markers designed for quick detection</a:t>
            </a:r>
          </a:p>
          <a:p>
            <a:pPr lvl="1"/>
            <a:r>
              <a:rPr lang="en-US" dirty="0" smtClean="0">
                <a:solidFill>
                  <a:schemeClr val="tx1">
                    <a:lumMod val="50000"/>
                    <a:lumOff val="50000"/>
                  </a:schemeClr>
                </a:solidFill>
              </a:rPr>
              <a:t>Detect contours if enough contrast with background</a:t>
            </a:r>
          </a:p>
          <a:p>
            <a:pPr lvl="1"/>
            <a:r>
              <a:rPr lang="en-US" dirty="0" smtClean="0">
                <a:solidFill>
                  <a:schemeClr val="tx1">
                    <a:lumMod val="50000"/>
                    <a:lumOff val="50000"/>
                  </a:schemeClr>
                </a:solidFill>
              </a:rPr>
              <a:t>12-sided polygon with many right angles</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7" name="Picture 6" descr="eye_1.png"/>
          <p:cNvPicPr>
            <a:picLocks noChangeAspect="1"/>
          </p:cNvPicPr>
          <p:nvPr/>
        </p:nvPicPr>
        <p:blipFill>
          <a:blip r:embed="rId3">
            <a:duotone>
              <a:srgbClr val="0000FF"/>
              <a:srgbClr val="FFF1C1"/>
            </a:duotone>
          </a:blip>
          <a:stretch>
            <a:fillRect/>
          </a:stretch>
        </p:blipFill>
        <p:spPr>
          <a:xfrm>
            <a:off x="1838591" y="5250707"/>
            <a:ext cx="1384694" cy="1384694"/>
          </a:xfrm>
          <a:prstGeom prst="rect">
            <a:avLst/>
          </a:prstGeom>
        </p:spPr>
      </p:pic>
      <p:sp>
        <p:nvSpPr>
          <p:cNvPr id="9" name="TextBox 8"/>
          <p:cNvSpPr txBox="1"/>
          <p:nvPr/>
        </p:nvSpPr>
        <p:spPr>
          <a:xfrm>
            <a:off x="1950159" y="6305466"/>
            <a:ext cx="1186893" cy="369332"/>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p:txBody>
      </p:sp>
      <p:sp>
        <p:nvSpPr>
          <p:cNvPr id="11" name="Rectangle 10"/>
          <p:cNvSpPr/>
          <p:nvPr/>
        </p:nvSpPr>
        <p:spPr>
          <a:xfrm>
            <a:off x="907218" y="3567897"/>
            <a:ext cx="3356706" cy="1829305"/>
          </a:xfrm>
          <a:prstGeom prst="rect">
            <a:avLst/>
          </a:prstGeom>
          <a:noFill/>
          <a:ln w="85725" cap="flat" cmpd="sng" algn="ctr">
            <a:solidFill>
              <a:schemeClr val="accent5"/>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ross 42"/>
          <p:cNvSpPr/>
          <p:nvPr/>
        </p:nvSpPr>
        <p:spPr>
          <a:xfrm>
            <a:off x="1043300" y="3703961"/>
            <a:ext cx="3099662" cy="1542059"/>
          </a:xfrm>
          <a:prstGeom prst="plus">
            <a:avLst/>
          </a:prstGeom>
          <a:solidFill>
            <a:srgbClr val="FFFFFF"/>
          </a:solidFill>
          <a:ln w="85725" cap="flat" cmpd="sng" algn="ctr">
            <a:solidFill>
              <a:schemeClr val="accent5"/>
            </a:solidFill>
            <a:prstDash val="solid"/>
            <a:miter lim="8000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912376" y="3753883"/>
            <a:ext cx="3450248" cy="1146278"/>
          </a:xfrm>
          <a:prstGeom prst="wedgeRoundRectCallout">
            <a:avLst>
              <a:gd name="adj1" fmla="val -83068"/>
              <a:gd name="adj2" fmla="val -4526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Right angles + high-contrast lines</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performance</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26</a:t>
            </a:fld>
            <a:endParaRPr lang="en-US"/>
          </a:p>
        </p:txBody>
      </p:sp>
      <p:sp>
        <p:nvSpPr>
          <p:cNvPr id="4" name="Content Placeholder 2"/>
          <p:cNvSpPr txBox="1">
            <a:spLocks/>
          </p:cNvSpPr>
          <p:nvPr/>
        </p:nvSpPr>
        <p:spPr>
          <a:xfrm>
            <a:off x="628650" y="1825625"/>
            <a:ext cx="831215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Markers designed for quick detection</a:t>
            </a:r>
          </a:p>
          <a:p>
            <a:pPr lvl="1"/>
            <a:r>
              <a:rPr lang="en-US" dirty="0" smtClean="0">
                <a:solidFill>
                  <a:schemeClr val="tx1">
                    <a:lumMod val="50000"/>
                    <a:lumOff val="50000"/>
                  </a:schemeClr>
                </a:solidFill>
              </a:rPr>
              <a:t>Builds model for the object instead class of objects</a:t>
            </a:r>
          </a:p>
          <a:p>
            <a:pPr lvl="1"/>
            <a:r>
              <a:rPr lang="en-US" dirty="0" smtClean="0">
                <a:solidFill>
                  <a:schemeClr val="tx1">
                    <a:lumMod val="50000"/>
                    <a:lumOff val="50000"/>
                  </a:schemeClr>
                </a:solidFill>
              </a:rPr>
              <a:t>BRISK features for fast and robust matching</a:t>
            </a:r>
          </a:p>
          <a:p>
            <a:pPr lvl="1"/>
            <a:endParaRPr lang="en-US" dirty="0" smtClean="0">
              <a:solidFill>
                <a:schemeClr val="tx1">
                  <a:lumMod val="50000"/>
                  <a:lumOff val="50000"/>
                </a:schemeClr>
              </a:solidFill>
            </a:endParaRPr>
          </a:p>
          <a:p>
            <a:endParaRPr lang="en-US" dirty="0">
              <a:solidFill>
                <a:schemeClr val="tx1">
                  <a:lumMod val="50000"/>
                  <a:lumOff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887" y="3560475"/>
            <a:ext cx="3224463" cy="180616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8" name="Picture 7" descr="2372-200.png"/>
          <p:cNvPicPr>
            <a:picLocks noChangeAspect="1"/>
          </p:cNvPicPr>
          <p:nvPr/>
        </p:nvPicPr>
        <p:blipFill>
          <a:blip r:embed="rId4">
            <a:duotone>
              <a:srgbClr val="008000"/>
              <a:srgbClr val="FFF1C1"/>
            </a:duotone>
          </a:blip>
          <a:stretch>
            <a:fillRect/>
          </a:stretch>
        </p:blipFill>
        <p:spPr>
          <a:xfrm>
            <a:off x="6452912" y="5407836"/>
            <a:ext cx="887121" cy="887121"/>
          </a:xfrm>
          <a:prstGeom prst="rect">
            <a:avLst/>
          </a:prstGeom>
        </p:spPr>
      </p:pic>
      <p:sp>
        <p:nvSpPr>
          <p:cNvPr id="10" name="TextBox 9"/>
          <p:cNvSpPr txBox="1"/>
          <p:nvPr/>
        </p:nvSpPr>
        <p:spPr>
          <a:xfrm>
            <a:off x="6257977" y="6308963"/>
            <a:ext cx="1018227" cy="369332"/>
          </a:xfrm>
          <a:prstGeom prst="rect">
            <a:avLst/>
          </a:prstGeom>
          <a:noFill/>
        </p:spPr>
        <p:txBody>
          <a:bodyPr wrap="none" rtlCol="0">
            <a:spAutoFit/>
          </a:bodyPr>
          <a:lstStyle/>
          <a:p>
            <a:pPr algn="ctr"/>
            <a:r>
              <a:rPr lang="en-US" b="1" dirty="0" err="1" smtClean="0">
                <a:solidFill>
                  <a:srgbClr val="008000"/>
                </a:solidFill>
              </a:rPr>
              <a:t>WaveOff</a:t>
            </a:r>
            <a:endParaRPr lang="en-US" b="1" dirty="0" smtClean="0">
              <a:solidFill>
                <a:srgbClr val="008000"/>
              </a:solidFill>
            </a:endParaRPr>
          </a:p>
        </p:txBody>
      </p:sp>
      <p:sp>
        <p:nvSpPr>
          <p:cNvPr id="11" name="Rounded Rectangular Callout 10"/>
          <p:cNvSpPr/>
          <p:nvPr/>
        </p:nvSpPr>
        <p:spPr>
          <a:xfrm>
            <a:off x="1102243" y="3753883"/>
            <a:ext cx="3450248" cy="1146278"/>
          </a:xfrm>
          <a:prstGeom prst="wedgeRoundRectCallout">
            <a:avLst>
              <a:gd name="adj1" fmla="val 101505"/>
              <a:gd name="adj2" fmla="val 32623"/>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Fast recognition and tracking</a:t>
            </a:r>
            <a:endParaRPr lang="en-US" dirty="0"/>
          </a:p>
        </p:txBody>
      </p:sp>
    </p:spTree>
    <p:extLst>
      <p:ext uri="{BB962C8B-B14F-4D97-AF65-F5344CB8AC3E}">
        <p14:creationId xmlns:p14="http://schemas.microsoft.com/office/powerpoint/2010/main" val="2078675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integration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30" y="1953553"/>
            <a:ext cx="5510328" cy="3870640"/>
          </a:xfrm>
          <a:prstGeom prst="rect">
            <a:avLst/>
          </a:prstGeom>
        </p:spPr>
      </p:pic>
      <p:sp>
        <p:nvSpPr>
          <p:cNvPr id="4" name="Rectangle 3"/>
          <p:cNvSpPr/>
          <p:nvPr/>
        </p:nvSpPr>
        <p:spPr>
          <a:xfrm>
            <a:off x="1791367" y="4069348"/>
            <a:ext cx="1208506" cy="78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15767" y="4125495"/>
            <a:ext cx="1467854" cy="78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p:cNvSpPr/>
          <p:nvPr/>
        </p:nvSpPr>
        <p:spPr>
          <a:xfrm>
            <a:off x="6515767" y="5043478"/>
            <a:ext cx="1208506" cy="780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742247" y="3888873"/>
            <a:ext cx="1389611" cy="646331"/>
          </a:xfrm>
          <a:prstGeom prst="rect">
            <a:avLst/>
          </a:prstGeom>
          <a:noFill/>
        </p:spPr>
        <p:txBody>
          <a:bodyPr wrap="none" rtlCol="0">
            <a:spAutoFit/>
          </a:bodyPr>
          <a:lstStyle/>
          <a:p>
            <a:r>
              <a:rPr lang="en-US" dirty="0" smtClean="0"/>
              <a:t>Hardware</a:t>
            </a:r>
          </a:p>
          <a:p>
            <a:r>
              <a:rPr lang="en-US" dirty="0"/>
              <a:t>i</a:t>
            </a:r>
            <a:r>
              <a:rPr lang="en-US" dirty="0" smtClean="0"/>
              <a:t>ndependent</a:t>
            </a:r>
            <a:endParaRPr lang="en-US" dirty="0"/>
          </a:p>
        </p:txBody>
      </p:sp>
      <p:sp>
        <p:nvSpPr>
          <p:cNvPr id="8" name="TextBox 7"/>
          <p:cNvSpPr txBox="1"/>
          <p:nvPr/>
        </p:nvSpPr>
        <p:spPr>
          <a:xfrm>
            <a:off x="6819784" y="5142832"/>
            <a:ext cx="1214884" cy="646331"/>
          </a:xfrm>
          <a:prstGeom prst="rect">
            <a:avLst/>
          </a:prstGeom>
          <a:noFill/>
        </p:spPr>
        <p:txBody>
          <a:bodyPr wrap="none" rtlCol="0">
            <a:spAutoFit/>
          </a:bodyPr>
          <a:lstStyle/>
          <a:p>
            <a:r>
              <a:rPr lang="en-US" dirty="0" smtClean="0"/>
              <a:t>Hardware</a:t>
            </a:r>
          </a:p>
          <a:p>
            <a:r>
              <a:rPr lang="en-US" dirty="0"/>
              <a:t>d</a:t>
            </a:r>
            <a:r>
              <a:rPr lang="en-US" dirty="0" smtClean="0"/>
              <a:t>ependent</a:t>
            </a:r>
            <a:endParaRPr lang="en-US" dirty="0"/>
          </a:p>
        </p:txBody>
      </p:sp>
      <p:sp>
        <p:nvSpPr>
          <p:cNvPr id="9" name="Rounded Rectangle 8"/>
          <p:cNvSpPr/>
          <p:nvPr/>
        </p:nvSpPr>
        <p:spPr>
          <a:xfrm>
            <a:off x="1231208" y="4104725"/>
            <a:ext cx="1245936" cy="7058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PrivateEye</a:t>
            </a:r>
            <a:endParaRPr lang="en-US" dirty="0" smtClean="0"/>
          </a:p>
          <a:p>
            <a:pPr algn="ctr"/>
            <a:r>
              <a:rPr lang="en-US" dirty="0" err="1" smtClean="0"/>
              <a:t>WaveOff</a:t>
            </a:r>
            <a:endParaRPr lang="en-US" dirty="0"/>
          </a:p>
        </p:txBody>
      </p:sp>
      <p:cxnSp>
        <p:nvCxnSpPr>
          <p:cNvPr id="11" name="Straight Arrow Connector 10"/>
          <p:cNvCxnSpPr>
            <a:stCxn id="9" idx="3"/>
            <a:endCxn id="4" idx="3"/>
          </p:cNvCxnSpPr>
          <p:nvPr/>
        </p:nvCxnSpPr>
        <p:spPr>
          <a:xfrm>
            <a:off x="2477144" y="4457651"/>
            <a:ext cx="522729" cy="2055"/>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sp>
        <p:nvSpPr>
          <p:cNvPr id="10" name="Slide Number Placeholder 9"/>
          <p:cNvSpPr>
            <a:spLocks noGrp="1"/>
          </p:cNvSpPr>
          <p:nvPr>
            <p:ph type="sldNum" sz="quarter" idx="12"/>
          </p:nvPr>
        </p:nvSpPr>
        <p:spPr/>
        <p:txBody>
          <a:bodyPr/>
          <a:lstStyle/>
          <a:p>
            <a:fld id="{40F16DED-74C2-44B5-8C24-2133228843AB}" type="slidenum">
              <a:rPr lang="en-US" smtClean="0"/>
              <a:pPr/>
              <a:t>27</a:t>
            </a:fld>
            <a:endParaRPr lang="en-US"/>
          </a:p>
        </p:txBody>
      </p:sp>
    </p:spTree>
    <p:extLst>
      <p:ext uri="{BB962C8B-B14F-4D97-AF65-F5344CB8AC3E}">
        <p14:creationId xmlns:p14="http://schemas.microsoft.com/office/powerpoint/2010/main" val="461379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integration</a:t>
            </a:r>
            <a:endParaRPr lang="en-US" dirty="0"/>
          </a:p>
        </p:txBody>
      </p:sp>
      <p:sp>
        <p:nvSpPr>
          <p:cNvPr id="3" name="Content Placeholder 2"/>
          <p:cNvSpPr>
            <a:spLocks noGrp="1"/>
          </p:cNvSpPr>
          <p:nvPr>
            <p:ph idx="1"/>
          </p:nvPr>
        </p:nvSpPr>
        <p:spPr>
          <a:xfrm>
            <a:off x="628650" y="1825625"/>
            <a:ext cx="8344234" cy="4351338"/>
          </a:xfrm>
        </p:spPr>
        <p:txBody>
          <a:bodyPr/>
          <a:lstStyle/>
          <a:p>
            <a:r>
              <a:rPr lang="en-US" dirty="0" smtClean="0"/>
              <a:t>Naïve implementation led to poor performance</a:t>
            </a:r>
          </a:p>
          <a:p>
            <a:pPr lvl="1"/>
            <a:r>
              <a:rPr lang="en-US" dirty="0" smtClean="0">
                <a:solidFill>
                  <a:srgbClr val="7F7F7F"/>
                </a:solidFill>
              </a:rPr>
              <a:t>4 frames-per-second (FPS) video recording on Nexus 5</a:t>
            </a:r>
            <a:endParaRPr lang="en-US" dirty="0">
              <a:solidFill>
                <a:srgbClr val="7F7F7F"/>
              </a:solidFill>
            </a:endParaRPr>
          </a:p>
          <a:p>
            <a:pPr lvl="1"/>
            <a:r>
              <a:rPr lang="en-US" dirty="0" smtClean="0">
                <a:solidFill>
                  <a:srgbClr val="7F7F7F"/>
                </a:solidFill>
              </a:rPr>
              <a:t>Multiple streams during video recording</a:t>
            </a:r>
          </a:p>
          <a:p>
            <a:pPr lvl="1"/>
            <a:endParaRPr lang="en-US" dirty="0" smtClean="0"/>
          </a:p>
          <a:p>
            <a:r>
              <a:rPr lang="en-US" dirty="0" smtClean="0"/>
              <a:t>Key observations:</a:t>
            </a:r>
          </a:p>
          <a:p>
            <a:pPr lvl="1"/>
            <a:r>
              <a:rPr lang="en-US" dirty="0" smtClean="0">
                <a:solidFill>
                  <a:schemeClr val="tx1">
                    <a:lumMod val="50000"/>
                    <a:lumOff val="50000"/>
                  </a:schemeClr>
                </a:solidFill>
              </a:rPr>
              <a:t>Different streams </a:t>
            </a:r>
            <a:r>
              <a:rPr lang="en-US" dirty="0" smtClean="0">
                <a:solidFill>
                  <a:schemeClr val="bg1">
                    <a:lumMod val="50000"/>
                  </a:schemeClr>
                </a:solidFill>
              </a:rPr>
              <a:t>have same data with different settings</a:t>
            </a:r>
          </a:p>
          <a:p>
            <a:pPr lvl="1"/>
            <a:r>
              <a:rPr lang="en-US" dirty="0" smtClean="0">
                <a:solidFill>
                  <a:schemeClr val="bg1">
                    <a:lumMod val="50000"/>
                  </a:schemeClr>
                </a:solidFill>
              </a:rPr>
              <a:t>Higher throughput with non-blocking operations</a:t>
            </a:r>
          </a:p>
          <a:p>
            <a:pPr lvl="1"/>
            <a:endParaRPr lang="en-US" dirty="0" smtClean="0">
              <a:solidFill>
                <a:srgbClr val="00B050"/>
              </a:solidFill>
            </a:endParaRPr>
          </a:p>
          <a:p>
            <a:r>
              <a:rPr lang="en-US" dirty="0" smtClean="0"/>
              <a:t>Optimizations led </a:t>
            </a:r>
            <a:r>
              <a:rPr lang="en-US" dirty="0"/>
              <a:t>to a median rate of 22 </a:t>
            </a:r>
            <a:r>
              <a:rPr lang="en-US" dirty="0" smtClean="0"/>
              <a:t>FPS delivery</a:t>
            </a:r>
          </a:p>
          <a:p>
            <a:pPr lvl="1"/>
            <a:r>
              <a:rPr lang="en-US" dirty="0" smtClean="0">
                <a:solidFill>
                  <a:schemeClr val="bg2">
                    <a:lumMod val="50000"/>
                  </a:schemeClr>
                </a:solidFill>
              </a:rPr>
              <a:t>More details in the paper</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28</a:t>
            </a:fld>
            <a:endParaRPr lang="en-US"/>
          </a:p>
        </p:txBody>
      </p:sp>
    </p:spTree>
    <p:extLst>
      <p:ext uri="{BB962C8B-B14F-4D97-AF65-F5344CB8AC3E}">
        <p14:creationId xmlns:p14="http://schemas.microsoft.com/office/powerpoint/2010/main" val="1545780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6" name="Content Placeholder 2"/>
          <p:cNvSpPr>
            <a:spLocks noGrp="1"/>
          </p:cNvSpPr>
          <p:nvPr>
            <p:ph idx="1"/>
          </p:nvPr>
        </p:nvSpPr>
        <p:spPr>
          <a:xfrm>
            <a:off x="628650" y="1825625"/>
            <a:ext cx="8312150" cy="4351338"/>
          </a:xfrm>
        </p:spPr>
        <p:txBody>
          <a:bodyPr>
            <a:normAutofit/>
          </a:bodyPr>
          <a:lstStyle/>
          <a:p>
            <a:r>
              <a:rPr lang="en-US" dirty="0" smtClean="0"/>
              <a:t>Ease of use</a:t>
            </a:r>
          </a:p>
          <a:p>
            <a:pPr lvl="1"/>
            <a:r>
              <a:rPr lang="en-US" dirty="0" smtClean="0">
                <a:solidFill>
                  <a:schemeClr val="tx1">
                    <a:lumMod val="50000"/>
                    <a:lumOff val="50000"/>
                  </a:schemeClr>
                </a:solidFill>
              </a:rPr>
              <a:t>Performed 26-person user study</a:t>
            </a:r>
          </a:p>
          <a:p>
            <a:endParaRPr lang="en-US" dirty="0"/>
          </a:p>
          <a:p>
            <a:r>
              <a:rPr lang="en-US" dirty="0" smtClean="0"/>
              <a:t>Reliable recognition</a:t>
            </a:r>
          </a:p>
          <a:p>
            <a:pPr lvl="1"/>
            <a:r>
              <a:rPr lang="en-US" dirty="0" smtClean="0">
                <a:solidFill>
                  <a:schemeClr val="tx1">
                    <a:lumMod val="50000"/>
                    <a:lumOff val="50000"/>
                  </a:schemeClr>
                </a:solidFill>
              </a:rPr>
              <a:t>Precision, recall with video benchmark</a:t>
            </a:r>
          </a:p>
          <a:p>
            <a:pPr lvl="1"/>
            <a:endParaRPr lang="en-US" dirty="0"/>
          </a:p>
          <a:p>
            <a:r>
              <a:rPr lang="en-US" dirty="0" smtClean="0"/>
              <a:t>Good performance</a:t>
            </a:r>
          </a:p>
          <a:p>
            <a:pPr lvl="1"/>
            <a:r>
              <a:rPr lang="en-US" dirty="0" smtClean="0">
                <a:solidFill>
                  <a:schemeClr val="tx1">
                    <a:lumMod val="50000"/>
                    <a:lumOff val="50000"/>
                  </a:schemeClr>
                </a:solidFill>
              </a:rPr>
              <a:t>FPS with video benchmark</a:t>
            </a:r>
            <a:endParaRPr lang="en-US" dirty="0">
              <a:solidFill>
                <a:schemeClr val="tx1">
                  <a:lumMod val="50000"/>
                  <a:lumOff val="50000"/>
                </a:schemeClr>
              </a:solidFill>
            </a:endParaRPr>
          </a:p>
        </p:txBody>
      </p:sp>
      <p:sp>
        <p:nvSpPr>
          <p:cNvPr id="3" name="Slide Number Placeholder 2"/>
          <p:cNvSpPr>
            <a:spLocks noGrp="1"/>
          </p:cNvSpPr>
          <p:nvPr>
            <p:ph type="sldNum" sz="quarter" idx="12"/>
          </p:nvPr>
        </p:nvSpPr>
        <p:spPr/>
        <p:txBody>
          <a:bodyPr/>
          <a:lstStyle/>
          <a:p>
            <a:fld id="{40F16DED-74C2-44B5-8C24-2133228843AB}" type="slidenum">
              <a:rPr lang="en-US" smtClean="0"/>
              <a:pPr/>
              <a:t>29</a:t>
            </a:fld>
            <a:endParaRPr lang="en-US"/>
          </a:p>
        </p:txBody>
      </p:sp>
    </p:spTree>
    <p:extLst>
      <p:ext uri="{BB962C8B-B14F-4D97-AF65-F5344CB8AC3E}">
        <p14:creationId xmlns:p14="http://schemas.microsoft.com/office/powerpoint/2010/main" val="1571456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189975"/>
            <a:ext cx="9144000" cy="2387600"/>
          </a:xfrm>
        </p:spPr>
        <p:txBody>
          <a:bodyPr anchor="ctr">
            <a:normAutofit/>
          </a:bodyPr>
          <a:lstStyle/>
          <a:p>
            <a:r>
              <a:rPr lang="en-US" sz="4000" dirty="0" smtClean="0"/>
              <a:t>Protecting visual secrets is hard.</a:t>
            </a:r>
            <a:endParaRPr lang="en-US" sz="4000"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txBox="1">
            <a:spLocks/>
          </p:cNvSpPr>
          <p:nvPr/>
        </p:nvSpPr>
        <p:spPr>
          <a:xfrm>
            <a:off x="628649" y="1681256"/>
            <a:ext cx="8387013" cy="33666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Task: Scan QR code on 2D and 3D surfaces</a:t>
            </a:r>
          </a:p>
          <a:p>
            <a:pPr lvl="1"/>
            <a:r>
              <a:rPr lang="en-US" sz="2000" dirty="0" smtClean="0">
                <a:solidFill>
                  <a:schemeClr val="tx1">
                    <a:lumMod val="50000"/>
                    <a:lumOff val="50000"/>
                  </a:schemeClr>
                </a:solidFill>
              </a:rPr>
              <a:t>Used third-party </a:t>
            </a:r>
            <a:r>
              <a:rPr lang="en-US" sz="2000" dirty="0" err="1" smtClean="0">
                <a:solidFill>
                  <a:schemeClr val="tx1">
                    <a:lumMod val="50000"/>
                    <a:lumOff val="50000"/>
                  </a:schemeClr>
                </a:solidFill>
              </a:rPr>
              <a:t>BarCode</a:t>
            </a:r>
            <a:r>
              <a:rPr lang="en-US" sz="2000" dirty="0" smtClean="0">
                <a:solidFill>
                  <a:schemeClr val="tx1">
                    <a:lumMod val="50000"/>
                    <a:lumOff val="50000"/>
                  </a:schemeClr>
                </a:solidFill>
              </a:rPr>
              <a:t> Scanner app</a:t>
            </a:r>
          </a:p>
          <a:p>
            <a:pPr lvl="1"/>
            <a:r>
              <a:rPr lang="en-US" sz="2000" dirty="0" smtClean="0">
                <a:solidFill>
                  <a:schemeClr val="tx1">
                    <a:lumMod val="50000"/>
                    <a:lumOff val="50000"/>
                  </a:schemeClr>
                </a:solidFill>
              </a:rPr>
              <a:t>2D surface was a whiteboard</a:t>
            </a:r>
          </a:p>
          <a:p>
            <a:pPr lvl="1"/>
            <a:r>
              <a:rPr lang="en-US" sz="2000" dirty="0" smtClean="0">
                <a:solidFill>
                  <a:schemeClr val="tx1">
                    <a:lumMod val="50000"/>
                    <a:lumOff val="50000"/>
                  </a:schemeClr>
                </a:solidFill>
              </a:rPr>
              <a:t>3D surface was a coffee mug</a:t>
            </a:r>
          </a:p>
          <a:p>
            <a:pPr lvl="1"/>
            <a:endParaRPr lang="en-US" sz="2400" dirty="0" smtClean="0"/>
          </a:p>
          <a:p>
            <a:r>
              <a:rPr lang="en-US" sz="2400" dirty="0" smtClean="0"/>
              <a:t>26 participants divided in two groups</a:t>
            </a:r>
          </a:p>
          <a:p>
            <a:pPr lvl="1"/>
            <a:r>
              <a:rPr lang="en-US" sz="2000" dirty="0" smtClean="0">
                <a:solidFill>
                  <a:schemeClr val="bg2">
                    <a:lumMod val="50000"/>
                  </a:schemeClr>
                </a:solidFill>
              </a:rPr>
              <a:t>Control group - stock camera on unmodified Android</a:t>
            </a:r>
          </a:p>
          <a:p>
            <a:pPr lvl="1"/>
            <a:r>
              <a:rPr lang="en-US" sz="2000" dirty="0" smtClean="0">
                <a:solidFill>
                  <a:schemeClr val="bg2">
                    <a:lumMod val="50000"/>
                  </a:schemeClr>
                </a:solidFill>
              </a:rPr>
              <a:t>Case group - </a:t>
            </a:r>
            <a:r>
              <a:rPr lang="en-US" sz="2000" dirty="0" err="1" smtClean="0">
                <a:solidFill>
                  <a:schemeClr val="bg2">
                    <a:lumMod val="50000"/>
                  </a:schemeClr>
                </a:solidFill>
              </a:rPr>
              <a:t>PrivateEye</a:t>
            </a:r>
            <a:r>
              <a:rPr lang="en-US" sz="2000" dirty="0" smtClean="0">
                <a:solidFill>
                  <a:schemeClr val="bg2">
                    <a:lumMod val="50000"/>
                  </a:schemeClr>
                </a:solidFill>
              </a:rPr>
              <a:t> and </a:t>
            </a:r>
            <a:r>
              <a:rPr lang="en-US" sz="2000" dirty="0" err="1" smtClean="0">
                <a:solidFill>
                  <a:schemeClr val="bg2">
                    <a:lumMod val="50000"/>
                  </a:schemeClr>
                </a:solidFill>
              </a:rPr>
              <a:t>WaveOff</a:t>
            </a:r>
            <a:r>
              <a:rPr lang="en-US" sz="2000" dirty="0" smtClean="0">
                <a:solidFill>
                  <a:schemeClr val="bg2">
                    <a:lumMod val="50000"/>
                  </a:schemeClr>
                </a:solidFill>
              </a:rPr>
              <a:t> enabled Android</a:t>
            </a:r>
          </a:p>
          <a:p>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30</a:t>
            </a:fld>
            <a:endParaRPr lang="en-US"/>
          </a:p>
        </p:txBody>
      </p:sp>
    </p:spTree>
    <p:extLst>
      <p:ext uri="{BB962C8B-B14F-4D97-AF65-F5344CB8AC3E}">
        <p14:creationId xmlns:p14="http://schemas.microsoft.com/office/powerpoint/2010/main" val="2297046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 feedback</a:t>
            </a:r>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31</a:t>
            </a:fld>
            <a:endParaRPr lang="en-US"/>
          </a:p>
        </p:txBody>
      </p:sp>
      <p:sp>
        <p:nvSpPr>
          <p:cNvPr id="3" name="Content Placeholder 2"/>
          <p:cNvSpPr txBox="1">
            <a:spLocks/>
          </p:cNvSpPr>
          <p:nvPr/>
        </p:nvSpPr>
        <p:spPr>
          <a:xfrm>
            <a:off x="628649" y="1681257"/>
            <a:ext cx="8387013" cy="4675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smtClean="0">
              <a:solidFill>
                <a:srgbClr val="FF0000"/>
              </a:solidFill>
            </a:endParaRPr>
          </a:p>
        </p:txBody>
      </p:sp>
      <p:pic>
        <p:nvPicPr>
          <p:cNvPr id="13" name="Content Placeholder 12" descr="Untitled.png"/>
          <p:cNvPicPr>
            <a:picLocks noGrp="1" noChangeAspect="1"/>
          </p:cNvPicPr>
          <p:nvPr>
            <p:ph idx="1"/>
          </p:nvPr>
        </p:nvPicPr>
        <p:blipFill>
          <a:blip r:embed="rId2"/>
          <a:srcRect l="-4445" r="-4445"/>
          <a:stretch>
            <a:fillRect/>
          </a:stretch>
        </p:blipFill>
        <p:spPr/>
      </p:pic>
      <p:sp>
        <p:nvSpPr>
          <p:cNvPr id="14" name="Rounded Rectangular Callout 13"/>
          <p:cNvSpPr/>
          <p:nvPr/>
        </p:nvSpPr>
        <p:spPr>
          <a:xfrm>
            <a:off x="5496783" y="1326472"/>
            <a:ext cx="3450248" cy="1146278"/>
          </a:xfrm>
          <a:prstGeom prst="wedgeRoundRectCallout">
            <a:avLst>
              <a:gd name="adj1" fmla="val -81452"/>
              <a:gd name="adj2" fmla="val 111247"/>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Case and control rated similarly</a:t>
            </a:r>
          </a:p>
          <a:p>
            <a:pPr algn="ctr"/>
            <a:r>
              <a:rPr lang="en-US" dirty="0" smtClean="0"/>
              <a:t>(higher is better)</a:t>
            </a:r>
            <a:endParaRPr lang="en-US" dirty="0"/>
          </a:p>
        </p:txBody>
      </p:sp>
    </p:spTree>
    <p:extLst>
      <p:ext uri="{BB962C8B-B14F-4D97-AF65-F5344CB8AC3E}">
        <p14:creationId xmlns:p14="http://schemas.microsoft.com/office/powerpoint/2010/main" val="291078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 feedback</a:t>
            </a:r>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32</a:t>
            </a:fld>
            <a:endParaRPr lang="en-US"/>
          </a:p>
        </p:txBody>
      </p:sp>
      <p:sp>
        <p:nvSpPr>
          <p:cNvPr id="3" name="Content Placeholder 2"/>
          <p:cNvSpPr txBox="1">
            <a:spLocks/>
          </p:cNvSpPr>
          <p:nvPr/>
        </p:nvSpPr>
        <p:spPr>
          <a:xfrm>
            <a:off x="628649" y="1681257"/>
            <a:ext cx="8387013" cy="4675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smtClean="0">
              <a:solidFill>
                <a:srgbClr val="FF0000"/>
              </a:solidFill>
            </a:endParaRPr>
          </a:p>
        </p:txBody>
      </p:sp>
      <p:pic>
        <p:nvPicPr>
          <p:cNvPr id="13" name="Content Placeholder 12" descr="Untitled.png"/>
          <p:cNvPicPr>
            <a:picLocks noGrp="1" noChangeAspect="1"/>
          </p:cNvPicPr>
          <p:nvPr>
            <p:ph idx="1"/>
          </p:nvPr>
        </p:nvPicPr>
        <p:blipFill>
          <a:blip r:embed="rId2"/>
          <a:srcRect l="-4445" r="-4445"/>
          <a:stretch>
            <a:fillRect/>
          </a:stretch>
        </p:blipFill>
        <p:spPr/>
      </p:pic>
      <p:sp>
        <p:nvSpPr>
          <p:cNvPr id="7" name="Rounded Rectangular Callout 6"/>
          <p:cNvSpPr/>
          <p:nvPr/>
        </p:nvSpPr>
        <p:spPr>
          <a:xfrm>
            <a:off x="5496783" y="1326472"/>
            <a:ext cx="3450248" cy="1146278"/>
          </a:xfrm>
          <a:prstGeom prst="wedgeRoundRectCallout">
            <a:avLst>
              <a:gd name="adj1" fmla="val -12418"/>
              <a:gd name="adj2" fmla="val 92267"/>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Note: </a:t>
            </a:r>
            <a:r>
              <a:rPr lang="en-US" dirty="0" err="1" smtClean="0"/>
              <a:t>WaveOff</a:t>
            </a:r>
            <a:r>
              <a:rPr lang="en-US" dirty="0" smtClean="0"/>
              <a:t> better rated than control app!</a:t>
            </a:r>
            <a:endParaRPr lang="en-US" dirty="0"/>
          </a:p>
        </p:txBody>
      </p:sp>
    </p:spTree>
    <p:extLst>
      <p:ext uri="{BB962C8B-B14F-4D97-AF65-F5344CB8AC3E}">
        <p14:creationId xmlns:p14="http://schemas.microsoft.com/office/powerpoint/2010/main" val="29107895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evaluation</a:t>
            </a:r>
            <a:endParaRPr lang="en-US" dirty="0"/>
          </a:p>
        </p:txBody>
      </p:sp>
      <p:sp>
        <p:nvSpPr>
          <p:cNvPr id="3" name="Content Placeholder 2"/>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tx1">
                  <a:lumMod val="50000"/>
                  <a:lumOff val="50000"/>
                </a:schemeClr>
              </a:solidFill>
            </a:endParaRPr>
          </a:p>
        </p:txBody>
      </p:sp>
      <p:sp>
        <p:nvSpPr>
          <p:cNvPr id="5" name="Content Placeholder 2"/>
          <p:cNvSpPr txBox="1">
            <a:spLocks/>
          </p:cNvSpPr>
          <p:nvPr/>
        </p:nvSpPr>
        <p:spPr>
          <a:xfrm>
            <a:off x="628650" y="1825625"/>
            <a:ext cx="7886700" cy="39923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Video benchmark under different scenarios</a:t>
            </a:r>
          </a:p>
          <a:p>
            <a:pPr lvl="1"/>
            <a:r>
              <a:rPr lang="en-US" sz="1600" dirty="0" smtClean="0">
                <a:solidFill>
                  <a:schemeClr val="tx1">
                    <a:lumMod val="50000"/>
                    <a:lumOff val="50000"/>
                  </a:schemeClr>
                </a:solidFill>
              </a:rPr>
              <a:t>10 sec. long videos with resolution 1280x960</a:t>
            </a:r>
          </a:p>
          <a:p>
            <a:pPr lvl="1"/>
            <a:r>
              <a:rPr lang="en-US" sz="1600" dirty="0" smtClean="0">
                <a:solidFill>
                  <a:schemeClr val="tx1">
                    <a:lumMod val="50000"/>
                    <a:lumOff val="50000"/>
                  </a:schemeClr>
                </a:solidFill>
              </a:rPr>
              <a:t>Each video combined a setting and motion</a:t>
            </a:r>
          </a:p>
          <a:p>
            <a:pPr lvl="1"/>
            <a:r>
              <a:rPr lang="en-US" sz="1600" dirty="0" smtClean="0">
                <a:solidFill>
                  <a:schemeClr val="tx1">
                    <a:lumMod val="50000"/>
                    <a:lumOff val="50000"/>
                  </a:schemeClr>
                </a:solidFill>
              </a:rPr>
              <a:t>Divided video frames into cells, labeled each public or private</a:t>
            </a:r>
          </a:p>
          <a:p>
            <a:pPr lvl="1"/>
            <a:endParaRPr lang="en-US" sz="1600" dirty="0" smtClean="0">
              <a:solidFill>
                <a:schemeClr val="tx1">
                  <a:lumMod val="50000"/>
                  <a:lumOff val="50000"/>
                </a:schemeClr>
              </a:solidFill>
            </a:endParaRPr>
          </a:p>
          <a:p>
            <a:r>
              <a:rPr lang="en-US" sz="1800" dirty="0" smtClean="0"/>
              <a:t>Three settings</a:t>
            </a:r>
          </a:p>
          <a:p>
            <a:pPr lvl="1"/>
            <a:r>
              <a:rPr lang="en-US" sz="1600" dirty="0" smtClean="0">
                <a:solidFill>
                  <a:schemeClr val="tx1">
                    <a:lumMod val="50000"/>
                    <a:lumOff val="50000"/>
                  </a:schemeClr>
                </a:solidFill>
              </a:rPr>
              <a:t>2D/PrivateEye – Whiteboard, paper, laptop screen</a:t>
            </a:r>
          </a:p>
          <a:p>
            <a:pPr lvl="1"/>
            <a:r>
              <a:rPr lang="en-US" sz="1600" dirty="0" smtClean="0">
                <a:solidFill>
                  <a:schemeClr val="tx1">
                    <a:lumMod val="50000"/>
                    <a:lumOff val="50000"/>
                  </a:schemeClr>
                </a:solidFill>
              </a:rPr>
              <a:t>3D/WaveOff – Plain background, nearby object, nearby PC</a:t>
            </a:r>
          </a:p>
          <a:p>
            <a:pPr lvl="1"/>
            <a:endParaRPr lang="en-US" sz="1600" dirty="0" smtClean="0">
              <a:solidFill>
                <a:schemeClr val="tx1">
                  <a:lumMod val="50000"/>
                  <a:lumOff val="50000"/>
                </a:schemeClr>
              </a:solidFill>
            </a:endParaRPr>
          </a:p>
          <a:p>
            <a:r>
              <a:rPr lang="en-US" sz="1800" dirty="0" smtClean="0"/>
              <a:t>Three camera motions</a:t>
            </a:r>
          </a:p>
          <a:p>
            <a:pPr lvl="1"/>
            <a:r>
              <a:rPr lang="en-US" sz="1600" dirty="0" smtClean="0">
                <a:solidFill>
                  <a:schemeClr val="tx1">
                    <a:lumMod val="50000"/>
                    <a:lumOff val="50000"/>
                  </a:schemeClr>
                </a:solidFill>
              </a:rPr>
              <a:t>Still – simulates image capture</a:t>
            </a:r>
          </a:p>
          <a:p>
            <a:pPr lvl="1"/>
            <a:r>
              <a:rPr lang="en-US" sz="1600" dirty="0" smtClean="0">
                <a:solidFill>
                  <a:schemeClr val="tx1">
                    <a:lumMod val="50000"/>
                    <a:lumOff val="50000"/>
                  </a:schemeClr>
                </a:solidFill>
              </a:rPr>
              <a:t>Spin – to understand the impact of change in orientation</a:t>
            </a:r>
          </a:p>
          <a:p>
            <a:pPr lvl="1"/>
            <a:r>
              <a:rPr lang="en-US" sz="1600" dirty="0" smtClean="0">
                <a:solidFill>
                  <a:schemeClr val="tx1">
                    <a:lumMod val="50000"/>
                    <a:lumOff val="50000"/>
                  </a:schemeClr>
                </a:solidFill>
              </a:rPr>
              <a:t>Scan – simulates a video recording  </a:t>
            </a:r>
          </a:p>
        </p:txBody>
      </p:sp>
      <p:sp>
        <p:nvSpPr>
          <p:cNvPr id="4" name="Slide Number Placeholder 3"/>
          <p:cNvSpPr>
            <a:spLocks noGrp="1"/>
          </p:cNvSpPr>
          <p:nvPr>
            <p:ph type="sldNum" sz="quarter" idx="12"/>
          </p:nvPr>
        </p:nvSpPr>
        <p:spPr/>
        <p:txBody>
          <a:bodyPr/>
          <a:lstStyle/>
          <a:p>
            <a:fld id="{40F16DED-74C2-44B5-8C24-2133228843AB}" type="slidenum">
              <a:rPr lang="en-US" smtClean="0"/>
              <a:pPr/>
              <a:t>33</a:t>
            </a:fld>
            <a:endParaRPr lang="en-US"/>
          </a:p>
        </p:txBody>
      </p:sp>
    </p:spTree>
    <p:extLst>
      <p:ext uri="{BB962C8B-B14F-4D97-AF65-F5344CB8AC3E}">
        <p14:creationId xmlns:p14="http://schemas.microsoft.com/office/powerpoint/2010/main" val="258574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PrivateEye</a:t>
            </a:r>
            <a:r>
              <a:rPr lang="en-US" dirty="0" smtClean="0"/>
              <a:t> recognition</a:t>
            </a:r>
            <a:endParaRPr lang="en-US" dirty="0"/>
          </a:p>
        </p:txBody>
      </p:sp>
      <p:pic>
        <p:nvPicPr>
          <p:cNvPr id="5" name="Content Placeholder 4" descr="Untitled.png"/>
          <p:cNvPicPr>
            <a:picLocks noGrp="1" noChangeAspect="1"/>
          </p:cNvPicPr>
          <p:nvPr>
            <p:ph idx="1"/>
          </p:nvPr>
        </p:nvPicPr>
        <p:blipFill>
          <a:blip r:embed="rId2"/>
          <a:srcRect l="-8569" r="-8569"/>
          <a:stretch>
            <a:fillRect/>
          </a:stretch>
        </p:blipFill>
        <p:spPr/>
      </p:pic>
      <p:sp>
        <p:nvSpPr>
          <p:cNvPr id="3" name="Slide Number Placeholder 2"/>
          <p:cNvSpPr>
            <a:spLocks noGrp="1"/>
          </p:cNvSpPr>
          <p:nvPr>
            <p:ph type="sldNum" sz="quarter" idx="12"/>
          </p:nvPr>
        </p:nvSpPr>
        <p:spPr/>
        <p:txBody>
          <a:bodyPr/>
          <a:lstStyle/>
          <a:p>
            <a:fld id="{40F16DED-74C2-44B5-8C24-2133228843AB}" type="slidenum">
              <a:rPr lang="en-US" smtClean="0"/>
              <a:pPr/>
              <a:t>34</a:t>
            </a:fld>
            <a:endParaRPr lang="en-US"/>
          </a:p>
        </p:txBody>
      </p:sp>
      <p:sp>
        <p:nvSpPr>
          <p:cNvPr id="6" name="Rounded Rectangular Callout 5"/>
          <p:cNvSpPr/>
          <p:nvPr/>
        </p:nvSpPr>
        <p:spPr>
          <a:xfrm>
            <a:off x="5552976" y="674667"/>
            <a:ext cx="3450248" cy="1146278"/>
          </a:xfrm>
          <a:prstGeom prst="wedgeRoundRectCallout">
            <a:avLst>
              <a:gd name="adj1" fmla="val -88444"/>
              <a:gd name="adj2" fmla="val 97278"/>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Near perfect precision</a:t>
            </a:r>
          </a:p>
          <a:p>
            <a:pPr algn="ctr"/>
            <a:r>
              <a:rPr lang="en-US" dirty="0" smtClean="0"/>
              <a:t>(better security)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PrivateEye recognition</a:t>
            </a:r>
            <a:endParaRPr lang="en-US" dirty="0"/>
          </a:p>
        </p:txBody>
      </p:sp>
      <p:pic>
        <p:nvPicPr>
          <p:cNvPr id="5" name="Content Placeholder 4" descr="Untitled.png"/>
          <p:cNvPicPr>
            <a:picLocks noGrp="1" noChangeAspect="1"/>
          </p:cNvPicPr>
          <p:nvPr>
            <p:ph idx="1"/>
          </p:nvPr>
        </p:nvPicPr>
        <p:blipFill>
          <a:blip r:embed="rId2"/>
          <a:srcRect l="-8569" r="-8569"/>
          <a:stretch>
            <a:fillRect/>
          </a:stretch>
        </p:blipFill>
        <p:spPr/>
      </p:pic>
      <p:sp>
        <p:nvSpPr>
          <p:cNvPr id="3" name="Slide Number Placeholder 2"/>
          <p:cNvSpPr>
            <a:spLocks noGrp="1"/>
          </p:cNvSpPr>
          <p:nvPr>
            <p:ph type="sldNum" sz="quarter" idx="12"/>
          </p:nvPr>
        </p:nvSpPr>
        <p:spPr/>
        <p:txBody>
          <a:bodyPr/>
          <a:lstStyle/>
          <a:p>
            <a:fld id="{40F16DED-74C2-44B5-8C24-2133228843AB}" type="slidenum">
              <a:rPr lang="en-US" smtClean="0"/>
              <a:pPr/>
              <a:t>35</a:t>
            </a:fld>
            <a:endParaRPr lang="en-US"/>
          </a:p>
        </p:txBody>
      </p:sp>
      <p:sp>
        <p:nvSpPr>
          <p:cNvPr id="6" name="Rounded Rectangular Callout 5"/>
          <p:cNvSpPr/>
          <p:nvPr/>
        </p:nvSpPr>
        <p:spPr>
          <a:xfrm>
            <a:off x="5552976" y="674667"/>
            <a:ext cx="3450248" cy="1146278"/>
          </a:xfrm>
          <a:prstGeom prst="wedgeRoundRectCallout">
            <a:avLst>
              <a:gd name="adj1" fmla="val 6120"/>
              <a:gd name="adj2" fmla="val 128408"/>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Drop in recall due to motion blur</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WaveOff</a:t>
            </a:r>
            <a:r>
              <a:rPr lang="en-US" dirty="0" smtClean="0"/>
              <a:t> recognition</a:t>
            </a:r>
            <a:endParaRPr lang="en-US" dirty="0"/>
          </a:p>
        </p:txBody>
      </p:sp>
      <p:pic>
        <p:nvPicPr>
          <p:cNvPr id="5" name="Content Placeholder 4" descr="Untitled.png"/>
          <p:cNvPicPr>
            <a:picLocks noGrp="1" noChangeAspect="1"/>
          </p:cNvPicPr>
          <p:nvPr>
            <p:ph idx="1"/>
          </p:nvPr>
        </p:nvPicPr>
        <p:blipFill>
          <a:blip r:embed="rId2"/>
          <a:srcRect l="-8569" r="-8569"/>
          <a:stretch>
            <a:fillRect/>
          </a:stretch>
        </p:blipFill>
        <p:spPr/>
      </p:pic>
      <p:sp>
        <p:nvSpPr>
          <p:cNvPr id="4" name="Slide Number Placeholder 3"/>
          <p:cNvSpPr>
            <a:spLocks noGrp="1"/>
          </p:cNvSpPr>
          <p:nvPr>
            <p:ph type="sldNum" sz="quarter" idx="12"/>
          </p:nvPr>
        </p:nvSpPr>
        <p:spPr/>
        <p:txBody>
          <a:bodyPr/>
          <a:lstStyle/>
          <a:p>
            <a:fld id="{40F16DED-74C2-44B5-8C24-2133228843AB}" type="slidenum">
              <a:rPr lang="en-US" smtClean="0"/>
              <a:pPr/>
              <a:t>36</a:t>
            </a:fld>
            <a:endParaRPr lang="en-US"/>
          </a:p>
        </p:txBody>
      </p:sp>
      <p:sp>
        <p:nvSpPr>
          <p:cNvPr id="6" name="Rounded Rectangular Callout 5"/>
          <p:cNvSpPr/>
          <p:nvPr/>
        </p:nvSpPr>
        <p:spPr>
          <a:xfrm>
            <a:off x="5552976" y="674667"/>
            <a:ext cx="3450248" cy="1146278"/>
          </a:xfrm>
          <a:prstGeom prst="wedgeRoundRectCallout">
            <a:avLst>
              <a:gd name="adj1" fmla="val -87333"/>
              <a:gd name="adj2" fmla="val 124712"/>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Irregular shape leads to lower precision and recall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Performance results</a:t>
            </a:r>
            <a:endParaRPr lang="en-US" dirty="0"/>
          </a:p>
        </p:txBody>
      </p:sp>
      <p:sp>
        <p:nvSpPr>
          <p:cNvPr id="3" name="Slide Number Placeholder 2"/>
          <p:cNvSpPr>
            <a:spLocks noGrp="1"/>
          </p:cNvSpPr>
          <p:nvPr>
            <p:ph type="sldNum" sz="quarter" idx="12"/>
          </p:nvPr>
        </p:nvSpPr>
        <p:spPr/>
        <p:txBody>
          <a:bodyPr/>
          <a:lstStyle/>
          <a:p>
            <a:fld id="{40F16DED-74C2-44B5-8C24-2133228843AB}" type="slidenum">
              <a:rPr lang="en-US" smtClean="0"/>
              <a:pPr/>
              <a:t>37</a:t>
            </a:fld>
            <a:endParaRPr lang="en-US"/>
          </a:p>
        </p:txBody>
      </p:sp>
      <p:pic>
        <p:nvPicPr>
          <p:cNvPr id="13" name="Content Placeholder 12" descr="Untitled.png"/>
          <p:cNvPicPr>
            <a:picLocks noGrp="1" noChangeAspect="1"/>
          </p:cNvPicPr>
          <p:nvPr>
            <p:ph idx="1"/>
          </p:nvPr>
        </p:nvPicPr>
        <p:blipFill>
          <a:blip r:embed="rId2"/>
          <a:srcRect l="-4392" r="-4392"/>
          <a:stretch>
            <a:fillRect/>
          </a:stretch>
        </p:blipFill>
        <p:spPr/>
      </p:pic>
      <p:sp>
        <p:nvSpPr>
          <p:cNvPr id="14" name="Rounded Rectangular Callout 13"/>
          <p:cNvSpPr/>
          <p:nvPr/>
        </p:nvSpPr>
        <p:spPr>
          <a:xfrm>
            <a:off x="4963244" y="4461878"/>
            <a:ext cx="3450248" cy="1146278"/>
          </a:xfrm>
          <a:prstGeom prst="wedgeRoundRectCallout">
            <a:avLst>
              <a:gd name="adj1" fmla="val -59616"/>
              <a:gd name="adj2" fmla="val -175655"/>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Median FPS between 20 and 25</a:t>
            </a:r>
            <a:br>
              <a:rPr lang="en-US" dirty="0" smtClean="0"/>
            </a:br>
            <a:r>
              <a:rPr lang="en-US" dirty="0" smtClean="0"/>
              <a:t>(4 FPS before optimizations)</a:t>
            </a:r>
            <a:endParaRPr lang="en-US" dirty="0"/>
          </a:p>
        </p:txBody>
      </p:sp>
    </p:spTree>
    <p:extLst>
      <p:ext uri="{BB962C8B-B14F-4D97-AF65-F5344CB8AC3E}">
        <p14:creationId xmlns:p14="http://schemas.microsoft.com/office/powerpoint/2010/main" val="859615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Rectangular markings are required</a:t>
            </a:r>
          </a:p>
          <a:p>
            <a:pPr lvl="1"/>
            <a:r>
              <a:rPr lang="en-US" dirty="0" smtClean="0">
                <a:solidFill>
                  <a:schemeClr val="tx1">
                    <a:lumMod val="50000"/>
                    <a:lumOff val="50000"/>
                  </a:schemeClr>
                </a:solidFill>
              </a:rPr>
              <a:t>May cause leaks at the edges</a:t>
            </a:r>
          </a:p>
          <a:p>
            <a:pPr lvl="1"/>
            <a:r>
              <a:rPr lang="en-US" dirty="0" smtClean="0">
                <a:solidFill>
                  <a:srgbClr val="7F7F7F"/>
                </a:solidFill>
              </a:rPr>
              <a:t>Markers should be tightly drawn</a:t>
            </a:r>
          </a:p>
          <a:p>
            <a:pPr lvl="1"/>
            <a:endParaRPr lang="en-US" dirty="0"/>
          </a:p>
          <a:p>
            <a:r>
              <a:rPr lang="en-US" dirty="0" smtClean="0"/>
              <a:t>Camera may zoom inside the marked regions</a:t>
            </a:r>
          </a:p>
          <a:p>
            <a:pPr lvl="1"/>
            <a:r>
              <a:rPr lang="en-US" dirty="0" smtClean="0">
                <a:solidFill>
                  <a:srgbClr val="7F7F7F"/>
                </a:solidFill>
              </a:rPr>
              <a:t>The system will block the view</a:t>
            </a:r>
          </a:p>
          <a:p>
            <a:endParaRPr lang="en-US" dirty="0">
              <a:solidFill>
                <a:srgbClr val="FF0000"/>
              </a:solidFill>
            </a:endParaRPr>
          </a:p>
          <a:p>
            <a:r>
              <a:rPr lang="en-US" dirty="0" smtClean="0"/>
              <a:t>Marked regions are public for all the apps</a:t>
            </a:r>
          </a:p>
          <a:p>
            <a:pPr lvl="1"/>
            <a:r>
              <a:rPr lang="en-US" dirty="0" smtClean="0">
                <a:solidFill>
                  <a:schemeClr val="tx1">
                    <a:lumMod val="50000"/>
                    <a:lumOff val="50000"/>
                  </a:schemeClr>
                </a:solidFill>
              </a:rPr>
              <a:t>No apps based policy</a:t>
            </a:r>
          </a:p>
          <a:p>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38</a:t>
            </a:fld>
            <a:endParaRPr lang="en-US"/>
          </a:p>
        </p:txBody>
      </p:sp>
    </p:spTree>
    <p:extLst>
      <p:ext uri="{BB962C8B-B14F-4D97-AF65-F5344CB8AC3E}">
        <p14:creationId xmlns:p14="http://schemas.microsoft.com/office/powerpoint/2010/main" val="3803962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28649" y="1825625"/>
            <a:ext cx="6098339" cy="4351338"/>
          </a:xfrm>
        </p:spPr>
        <p:txBody>
          <a:bodyPr>
            <a:normAutofit/>
          </a:bodyPr>
          <a:lstStyle/>
          <a:p>
            <a:r>
              <a:rPr lang="en-US" sz="2000" dirty="0" smtClean="0"/>
              <a:t>Privacy markers</a:t>
            </a:r>
          </a:p>
          <a:p>
            <a:pPr lvl="1"/>
            <a:r>
              <a:rPr lang="en-US" sz="1800" dirty="0" smtClean="0">
                <a:solidFill>
                  <a:schemeClr val="tx1">
                    <a:lumMod val="50000"/>
                    <a:lumOff val="50000"/>
                  </a:schemeClr>
                </a:solidFill>
              </a:rPr>
              <a:t>General fine-grained control</a:t>
            </a:r>
          </a:p>
          <a:p>
            <a:pPr lvl="1"/>
            <a:r>
              <a:rPr lang="en-US" sz="1800" dirty="0" smtClean="0">
                <a:solidFill>
                  <a:schemeClr val="tx1">
                    <a:lumMod val="50000"/>
                    <a:lumOff val="50000"/>
                  </a:schemeClr>
                </a:solidFill>
              </a:rPr>
              <a:t>Example systems: </a:t>
            </a:r>
            <a:r>
              <a:rPr lang="en-US" sz="1800" dirty="0" err="1" smtClean="0">
                <a:solidFill>
                  <a:schemeClr val="tx1">
                    <a:lumMod val="50000"/>
                    <a:lumOff val="50000"/>
                  </a:schemeClr>
                </a:solidFill>
              </a:rPr>
              <a:t>PrivateEye</a:t>
            </a:r>
            <a:r>
              <a:rPr lang="en-US" sz="1800" dirty="0" smtClean="0">
                <a:solidFill>
                  <a:schemeClr val="tx1">
                    <a:lumMod val="50000"/>
                    <a:lumOff val="50000"/>
                  </a:schemeClr>
                </a:solidFill>
              </a:rPr>
              <a:t>, </a:t>
            </a:r>
            <a:r>
              <a:rPr lang="en-US" sz="1800" dirty="0" err="1" smtClean="0">
                <a:solidFill>
                  <a:schemeClr val="tx1">
                    <a:lumMod val="50000"/>
                    <a:lumOff val="50000"/>
                  </a:schemeClr>
                </a:solidFill>
              </a:rPr>
              <a:t>WaveOff</a:t>
            </a:r>
            <a:endParaRPr lang="en-US" sz="1800" dirty="0" smtClean="0">
              <a:solidFill>
                <a:schemeClr val="tx1">
                  <a:lumMod val="50000"/>
                  <a:lumOff val="50000"/>
                </a:schemeClr>
              </a:solidFill>
            </a:endParaRPr>
          </a:p>
          <a:p>
            <a:r>
              <a:rPr lang="en-US" sz="2000" dirty="0" smtClean="0"/>
              <a:t>Whitelist approach</a:t>
            </a:r>
          </a:p>
          <a:p>
            <a:pPr lvl="1"/>
            <a:r>
              <a:rPr lang="en-US" sz="1800" dirty="0" smtClean="0">
                <a:solidFill>
                  <a:schemeClr val="tx1">
                    <a:lumMod val="50000"/>
                    <a:lumOff val="50000"/>
                  </a:schemeClr>
                </a:solidFill>
              </a:rPr>
              <a:t>Computer vision is unreliable</a:t>
            </a:r>
          </a:p>
          <a:p>
            <a:pPr lvl="1"/>
            <a:r>
              <a:rPr lang="en-US" sz="1800" dirty="0" smtClean="0">
                <a:solidFill>
                  <a:srgbClr val="7F7F7F"/>
                </a:solidFill>
              </a:rPr>
              <a:t>Bias towards security</a:t>
            </a:r>
          </a:p>
          <a:p>
            <a:r>
              <a:rPr lang="en-US" sz="2000" dirty="0" smtClean="0"/>
              <a:t>Prototype evaluation</a:t>
            </a:r>
          </a:p>
          <a:p>
            <a:pPr lvl="1"/>
            <a:r>
              <a:rPr lang="en-US" sz="1800" dirty="0" smtClean="0">
                <a:solidFill>
                  <a:srgbClr val="7F7F7F"/>
                </a:solidFill>
              </a:rPr>
              <a:t>Positive user-study feedback</a:t>
            </a:r>
          </a:p>
          <a:p>
            <a:pPr lvl="1"/>
            <a:r>
              <a:rPr lang="en-US" sz="1800" dirty="0" smtClean="0">
                <a:solidFill>
                  <a:srgbClr val="7F7F7F"/>
                </a:solidFill>
              </a:rPr>
              <a:t>Good precision, recall, throughput</a:t>
            </a:r>
          </a:p>
          <a:p>
            <a:r>
              <a:rPr lang="en-US" sz="2000" dirty="0" smtClean="0"/>
              <a:t>Future</a:t>
            </a:r>
          </a:p>
          <a:p>
            <a:pPr lvl="1"/>
            <a:r>
              <a:rPr lang="en-US" sz="1800" dirty="0" smtClean="0">
                <a:solidFill>
                  <a:srgbClr val="7F7F7F"/>
                </a:solidFill>
              </a:rPr>
              <a:t>Other sensing modalities (audio, motion)?</a:t>
            </a:r>
          </a:p>
          <a:p>
            <a:pPr lvl="1"/>
            <a:r>
              <a:rPr lang="en-US" sz="1800" dirty="0" smtClean="0">
                <a:solidFill>
                  <a:srgbClr val="7F7F7F"/>
                </a:solidFill>
              </a:rPr>
              <a:t>More complex policies?</a:t>
            </a:r>
          </a:p>
        </p:txBody>
      </p:sp>
      <p:pic>
        <p:nvPicPr>
          <p:cNvPr id="4" name="Picture 3" descr="waveoff_mark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579" y="1995496"/>
            <a:ext cx="2059027" cy="1189788"/>
          </a:xfrm>
          <a:prstGeom prst="rect">
            <a:avLst/>
          </a:prstGeom>
        </p:spPr>
      </p:pic>
      <p:pic>
        <p:nvPicPr>
          <p:cNvPr id="5" name="Picture 4" descr="waveoff_outpu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7905" y="4323689"/>
            <a:ext cx="1560376" cy="1312779"/>
          </a:xfrm>
          <a:prstGeom prst="rect">
            <a:avLst/>
          </a:prstGeom>
        </p:spPr>
      </p:pic>
      <p:sp>
        <p:nvSpPr>
          <p:cNvPr id="6" name="TextBox 5"/>
          <p:cNvSpPr txBox="1"/>
          <p:nvPr/>
        </p:nvSpPr>
        <p:spPr>
          <a:xfrm>
            <a:off x="6817905" y="1616456"/>
            <a:ext cx="1627369" cy="369332"/>
          </a:xfrm>
          <a:prstGeom prst="rect">
            <a:avLst/>
          </a:prstGeom>
          <a:noFill/>
        </p:spPr>
        <p:txBody>
          <a:bodyPr wrap="none" rtlCol="0">
            <a:spAutoFit/>
          </a:bodyPr>
          <a:lstStyle/>
          <a:p>
            <a:r>
              <a:rPr lang="en-US" dirty="0" smtClean="0"/>
              <a:t>What you mark</a:t>
            </a:r>
            <a:endParaRPr lang="en-US" dirty="0"/>
          </a:p>
        </p:txBody>
      </p:sp>
      <p:sp>
        <p:nvSpPr>
          <p:cNvPr id="7" name="TextBox 6"/>
          <p:cNvSpPr txBox="1"/>
          <p:nvPr/>
        </p:nvSpPr>
        <p:spPr>
          <a:xfrm>
            <a:off x="6795646" y="3994992"/>
            <a:ext cx="1566711" cy="369332"/>
          </a:xfrm>
          <a:prstGeom prst="rect">
            <a:avLst/>
          </a:prstGeom>
          <a:noFill/>
        </p:spPr>
        <p:txBody>
          <a:bodyPr wrap="none" rtlCol="0">
            <a:spAutoFit/>
          </a:bodyPr>
          <a:lstStyle/>
          <a:p>
            <a:r>
              <a:rPr lang="en-US" dirty="0" smtClean="0"/>
              <a:t>What apps see</a:t>
            </a:r>
            <a:endParaRPr lang="en-US" dirty="0"/>
          </a:p>
        </p:txBody>
      </p:sp>
      <p:sp>
        <p:nvSpPr>
          <p:cNvPr id="8" name="Down Arrow 7"/>
          <p:cNvSpPr/>
          <p:nvPr/>
        </p:nvSpPr>
        <p:spPr>
          <a:xfrm>
            <a:off x="7125268" y="3360167"/>
            <a:ext cx="955281" cy="5336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40F16DED-74C2-44B5-8C24-2133228843AB}" type="slidenum">
              <a:rPr lang="en-US" smtClean="0"/>
              <a:pPr/>
              <a:t>39</a:t>
            </a:fld>
            <a:endParaRPr lang="en-US"/>
          </a:p>
        </p:txBody>
      </p:sp>
    </p:spTree>
    <p:extLst>
      <p:ext uri="{BB962C8B-B14F-4D97-AF65-F5344CB8AC3E}">
        <p14:creationId xmlns:p14="http://schemas.microsoft.com/office/powerpoint/2010/main" val="61760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7716" y="1061360"/>
            <a:ext cx="8636000" cy="4741897"/>
          </a:xfrm>
          <a:prstGeom prst="rect">
            <a:avLst/>
          </a:prstGeom>
          <a:noFill/>
          <a:ln w="88900" cap="sq">
            <a:noFill/>
            <a:miter lim="800000"/>
          </a:ln>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166403" y="3425606"/>
            <a:ext cx="2137509" cy="1732644"/>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0F16DED-74C2-44B5-8C24-2133228843AB}" type="slidenum">
              <a:rPr lang="en-US" smtClean="0"/>
              <a:pPr/>
              <a:t>4</a:t>
            </a:fld>
            <a:endParaRPr lang="en-US"/>
          </a:p>
        </p:txBody>
      </p:sp>
      <p:sp>
        <p:nvSpPr>
          <p:cNvPr id="6" name="Title 5"/>
          <p:cNvSpPr>
            <a:spLocks noGrp="1"/>
          </p:cNvSpPr>
          <p:nvPr>
            <p:ph type="title"/>
          </p:nvPr>
        </p:nvSpPr>
        <p:spPr/>
        <p:txBody>
          <a:bodyPr/>
          <a:lstStyle/>
          <a:p>
            <a:endParaRPr lang="en-US"/>
          </a:p>
        </p:txBody>
      </p:sp>
      <p:sp>
        <p:nvSpPr>
          <p:cNvPr id="7" name="TextBox 6"/>
          <p:cNvSpPr txBox="1"/>
          <p:nvPr/>
        </p:nvSpPr>
        <p:spPr>
          <a:xfrm>
            <a:off x="0" y="6550223"/>
            <a:ext cx="8071440" cy="307777"/>
          </a:xfrm>
          <a:prstGeom prst="rect">
            <a:avLst/>
          </a:prstGeom>
          <a:noFill/>
        </p:spPr>
        <p:txBody>
          <a:bodyPr wrap="none" rtlCol="0">
            <a:spAutoFit/>
          </a:bodyPr>
          <a:lstStyle/>
          <a:p>
            <a:r>
              <a:rPr lang="en-US" sz="1400" dirty="0" err="1" smtClean="0">
                <a:solidFill>
                  <a:srgbClr val="A6A6A6"/>
                </a:solidFill>
              </a:rPr>
              <a:t>http://www.zdnet.com/article/super-bowl-wi-fi-password-credentials-broadcast-in-pre-game-security-gaffe/</a:t>
            </a:r>
            <a:endParaRPr lang="en-US" sz="1400" dirty="0">
              <a:solidFill>
                <a:srgbClr val="A6A6A6"/>
              </a:solidFill>
            </a:endParaRPr>
          </a:p>
        </p:txBody>
      </p:sp>
    </p:spTree>
    <p:extLst>
      <p:ext uri="{BB962C8B-B14F-4D97-AF65-F5344CB8AC3E}">
        <p14:creationId xmlns:p14="http://schemas.microsoft.com/office/powerpoint/2010/main" val="130221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Coarse-grained control</a:t>
            </a:r>
            <a:endParaRPr lang="en-US" dirty="0"/>
          </a:p>
        </p:txBody>
      </p:sp>
      <p:pic>
        <p:nvPicPr>
          <p:cNvPr id="6" name="Content Placeholder 5" descr="denied-1.jpg"/>
          <p:cNvPicPr>
            <a:picLocks noGrp="1" noChangeAspect="1"/>
          </p:cNvPicPr>
          <p:nvPr>
            <p:ph idx="1"/>
          </p:nvPr>
        </p:nvPicPr>
        <p:blipFill>
          <a:blip r:embed="rId3"/>
          <a:srcRect l="-3289" r="-3289"/>
          <a:stretch>
            <a:fillRect/>
          </a:stretch>
        </p:blipFill>
        <p:spPr/>
      </p:pic>
      <p:sp>
        <p:nvSpPr>
          <p:cNvPr id="3" name="Slide Number Placeholder 2"/>
          <p:cNvSpPr>
            <a:spLocks noGrp="1"/>
          </p:cNvSpPr>
          <p:nvPr>
            <p:ph type="sldNum" sz="quarter" idx="12"/>
          </p:nvPr>
        </p:nvSpPr>
        <p:spPr/>
        <p:txBody>
          <a:bodyPr/>
          <a:lstStyle/>
          <a:p>
            <a:fld id="{40F16DED-74C2-44B5-8C24-2133228843AB}" type="slidenum">
              <a:rPr lang="en-US" smtClean="0"/>
              <a:pPr/>
              <a:t>5</a:t>
            </a:fld>
            <a:endParaRPr lang="en-US"/>
          </a:p>
        </p:txBody>
      </p:sp>
      <p:sp>
        <p:nvSpPr>
          <p:cNvPr id="7" name="Rounded Rectangular Callout 6"/>
          <p:cNvSpPr/>
          <p:nvPr/>
        </p:nvSpPr>
        <p:spPr>
          <a:xfrm>
            <a:off x="4742685" y="5360535"/>
            <a:ext cx="3450248" cy="1146278"/>
          </a:xfrm>
          <a:prstGeom prst="wedgeRoundRectCallout">
            <a:avLst>
              <a:gd name="adj1" fmla="val -40702"/>
              <a:gd name="adj2" fmla="val -145343"/>
              <a:gd name="adj3" fmla="val 16667"/>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 gets complete access or none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Fine-grained control</a:t>
            </a:r>
            <a:endParaRPr lang="en-US"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6</a:t>
            </a:fld>
            <a:endParaRPr lang="en-US"/>
          </a:p>
        </p:txBody>
      </p:sp>
      <p:sp>
        <p:nvSpPr>
          <p:cNvPr id="31" name="Rounded Rectangle 30"/>
          <p:cNvSpPr/>
          <p:nvPr/>
        </p:nvSpPr>
        <p:spPr>
          <a:xfrm>
            <a:off x="3841545" y="2208099"/>
            <a:ext cx="2454442" cy="3849191"/>
          </a:xfrm>
          <a:prstGeom prst="roundRect">
            <a:avLst/>
          </a:prstGeom>
          <a:solidFill>
            <a:schemeClr val="accent3">
              <a:lumMod val="40000"/>
              <a:lumOff val="60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32" name="Rounded Rectangle 31"/>
          <p:cNvSpPr/>
          <p:nvPr/>
        </p:nvSpPr>
        <p:spPr>
          <a:xfrm>
            <a:off x="6956121" y="2174381"/>
            <a:ext cx="1461584" cy="388291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App</a:t>
            </a:r>
            <a:endParaRPr lang="en-US" dirty="0"/>
          </a:p>
        </p:txBody>
      </p:sp>
      <p:sp>
        <p:nvSpPr>
          <p:cNvPr id="34" name="TextBox 33"/>
          <p:cNvSpPr txBox="1"/>
          <p:nvPr/>
        </p:nvSpPr>
        <p:spPr>
          <a:xfrm>
            <a:off x="4087664" y="2522304"/>
            <a:ext cx="1962204" cy="369332"/>
          </a:xfrm>
          <a:prstGeom prst="rect">
            <a:avLst/>
          </a:prstGeom>
          <a:noFill/>
        </p:spPr>
        <p:txBody>
          <a:bodyPr wrap="none" rtlCol="0">
            <a:spAutoFit/>
          </a:bodyPr>
          <a:lstStyle/>
          <a:p>
            <a:r>
              <a:rPr lang="en-US" dirty="0" smtClean="0"/>
              <a:t>Privacy Framework</a:t>
            </a:r>
            <a:endParaRPr lang="en-US" dirty="0"/>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0374" y="3045381"/>
            <a:ext cx="582794" cy="604754"/>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2777" y="3249266"/>
            <a:ext cx="550109" cy="550109"/>
          </a:xfrm>
          <a:prstGeom prst="rect">
            <a:avLst/>
          </a:prstGeom>
        </p:spPr>
      </p:pic>
      <p:pic>
        <p:nvPicPr>
          <p:cNvPr id="37" name="pasted-image.png"/>
          <p:cNvPicPr/>
          <p:nvPr/>
        </p:nvPicPr>
        <p:blipFill>
          <a:blip r:embed="rId5">
            <a:extLst/>
          </a:blip>
          <a:srcRect l="37960" t="9884" r="33791" b="6135"/>
          <a:stretch>
            <a:fillRect/>
          </a:stretch>
        </p:blipFill>
        <p:spPr>
          <a:xfrm>
            <a:off x="5765219" y="3168940"/>
            <a:ext cx="284649" cy="735969"/>
          </a:xfrm>
          <a:prstGeom prst="rect">
            <a:avLst/>
          </a:prstGeom>
          <a:ln w="12700" cap="flat">
            <a:noFill/>
            <a:miter lim="400000"/>
          </a:ln>
          <a:effectLst/>
        </p:spPr>
      </p:pic>
      <p:sp>
        <p:nvSpPr>
          <p:cNvPr id="38" name="TextBox 37"/>
          <p:cNvSpPr txBox="1"/>
          <p:nvPr/>
        </p:nvSpPr>
        <p:spPr>
          <a:xfrm>
            <a:off x="4973709" y="3857633"/>
            <a:ext cx="1290033" cy="369332"/>
          </a:xfrm>
          <a:prstGeom prst="rect">
            <a:avLst/>
          </a:prstGeom>
          <a:noFill/>
        </p:spPr>
        <p:txBody>
          <a:bodyPr wrap="none" rtlCol="0">
            <a:spAutoFit/>
          </a:bodyPr>
          <a:lstStyle/>
          <a:p>
            <a:r>
              <a:rPr lang="en-US" dirty="0" smtClean="0"/>
              <a:t>Recognizers</a:t>
            </a:r>
            <a:endParaRPr lang="en-US" dirty="0"/>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655" y="3045381"/>
            <a:ext cx="582794" cy="604754"/>
          </a:xfrm>
          <a:prstGeom prst="rect">
            <a:avLst/>
          </a:prstGeom>
        </p:spPr>
      </p:pic>
      <p:sp>
        <p:nvSpPr>
          <p:cNvPr id="41" name="TextBox 40"/>
          <p:cNvSpPr txBox="1"/>
          <p:nvPr/>
        </p:nvSpPr>
        <p:spPr>
          <a:xfrm>
            <a:off x="3986173" y="3650135"/>
            <a:ext cx="911653" cy="646331"/>
          </a:xfrm>
          <a:prstGeom prst="rect">
            <a:avLst/>
          </a:prstGeom>
          <a:noFill/>
        </p:spPr>
        <p:txBody>
          <a:bodyPr wrap="none" rtlCol="0">
            <a:spAutoFit/>
          </a:bodyPr>
          <a:lstStyle/>
          <a:p>
            <a:r>
              <a:rPr lang="en-US" dirty="0" smtClean="0"/>
              <a:t>Per-app</a:t>
            </a:r>
          </a:p>
          <a:p>
            <a:r>
              <a:rPr lang="en-US" dirty="0" smtClean="0"/>
              <a:t>policies</a:t>
            </a:r>
            <a:endParaRPr lang="en-US" dirty="0"/>
          </a:p>
        </p:txBody>
      </p:sp>
      <p:pic>
        <p:nvPicPr>
          <p:cNvPr id="23" name="Picture 22" descr="camera.png"/>
          <p:cNvPicPr>
            <a:picLocks noChangeAspect="1"/>
          </p:cNvPicPr>
          <p:nvPr/>
        </p:nvPicPr>
        <p:blipFill>
          <a:blip r:embed="rId6"/>
          <a:stretch>
            <a:fillRect/>
          </a:stretch>
        </p:blipFill>
        <p:spPr>
          <a:xfrm>
            <a:off x="2109609" y="3348928"/>
            <a:ext cx="1239493" cy="1239493"/>
          </a:xfrm>
          <a:prstGeom prst="rect">
            <a:avLst/>
          </a:prstGeom>
        </p:spPr>
      </p:pic>
      <p:pic>
        <p:nvPicPr>
          <p:cNvPr id="24" name="Picture 23" descr="Obama cropped_8.jpg"/>
          <p:cNvPicPr>
            <a:picLocks noChangeAspect="1"/>
          </p:cNvPicPr>
          <p:nvPr/>
        </p:nvPicPr>
        <p:blipFill>
          <a:blip r:embed="rId7"/>
          <a:stretch>
            <a:fillRect/>
          </a:stretch>
        </p:blipFill>
        <p:spPr>
          <a:xfrm>
            <a:off x="682619" y="3502181"/>
            <a:ext cx="1093079" cy="869454"/>
          </a:xfrm>
          <a:prstGeom prst="rect">
            <a:avLst/>
          </a:prstGeom>
        </p:spPr>
      </p:pic>
      <p:pic>
        <p:nvPicPr>
          <p:cNvPr id="25" name="Picture 24" descr="Obama cropped_8.jpg"/>
          <p:cNvPicPr>
            <a:picLocks noChangeAspect="1"/>
          </p:cNvPicPr>
          <p:nvPr/>
        </p:nvPicPr>
        <p:blipFill>
          <a:blip r:embed="rId7"/>
          <a:stretch>
            <a:fillRect/>
          </a:stretch>
        </p:blipFill>
        <p:spPr>
          <a:xfrm>
            <a:off x="677678" y="3508485"/>
            <a:ext cx="1093079" cy="869454"/>
          </a:xfrm>
          <a:prstGeom prst="rect">
            <a:avLst/>
          </a:prstGeom>
        </p:spPr>
      </p:pic>
      <p:pic>
        <p:nvPicPr>
          <p:cNvPr id="29" name="Picture 28" descr="Obama cropped_8.jpg"/>
          <p:cNvPicPr>
            <a:picLocks noChangeAspect="1"/>
          </p:cNvPicPr>
          <p:nvPr/>
        </p:nvPicPr>
        <p:blipFill>
          <a:blip r:embed="rId7"/>
          <a:stretch>
            <a:fillRect/>
          </a:stretch>
        </p:blipFill>
        <p:spPr>
          <a:xfrm>
            <a:off x="4492492" y="4811465"/>
            <a:ext cx="1093079" cy="869454"/>
          </a:xfrm>
          <a:prstGeom prst="rect">
            <a:avLst/>
          </a:prstGeom>
        </p:spPr>
      </p:pic>
      <p:sp>
        <p:nvSpPr>
          <p:cNvPr id="3" name="Rectangle 2"/>
          <p:cNvSpPr/>
          <p:nvPr/>
        </p:nvSpPr>
        <p:spPr>
          <a:xfrm>
            <a:off x="4897826" y="4874326"/>
            <a:ext cx="520005" cy="7504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ounded Rectangular Callout 38"/>
          <p:cNvSpPr/>
          <p:nvPr/>
        </p:nvSpPr>
        <p:spPr>
          <a:xfrm>
            <a:off x="382110" y="5495390"/>
            <a:ext cx="3450248" cy="1146278"/>
          </a:xfrm>
          <a:prstGeom prst="wedgeRoundRectCallout">
            <a:avLst>
              <a:gd name="adj1" fmla="val 79494"/>
              <a:gd name="adj2" fmla="val -7475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Detect objects (e.g., faces),</a:t>
            </a:r>
          </a:p>
          <a:p>
            <a:pPr algn="ctr"/>
            <a:r>
              <a:rPr lang="en-US" dirty="0" smtClean="0"/>
              <a:t>transform images</a:t>
            </a:r>
            <a:endParaRPr lang="en-US" dirty="0"/>
          </a:p>
        </p:txBody>
      </p:sp>
    </p:spTree>
    <p:extLst>
      <p:ext uri="{BB962C8B-B14F-4D97-AF65-F5344CB8AC3E}">
        <p14:creationId xmlns:p14="http://schemas.microsoft.com/office/powerpoint/2010/main" val="11758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52074E-6 -3.83048E-6 L 0.16207 -0.00324 " pathEditMode="relative" ptsTypes="AA">
                                      <p:cBhvr>
                                        <p:cTn id="6" dur="500" fill="hold"/>
                                        <p:tgtEl>
                                          <p:spTgt spid="25"/>
                                        </p:tgtEl>
                                        <p:attrNameLst>
                                          <p:attrName>ppt_x</p:attrName>
                                          <p:attrName>ppt_y</p:attrName>
                                        </p:attrNameLst>
                                      </p:cBhvr>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16216 -0.00324 L 0.41719 0.19005 " pathEditMode="relative" rAng="0" ptsTypes="AA">
                                      <p:cBhvr>
                                        <p:cTn id="9" dur="500" fill="hold"/>
                                        <p:tgtEl>
                                          <p:spTgt spid="25"/>
                                        </p:tgtEl>
                                        <p:attrNameLst>
                                          <p:attrName>ppt_x</p:attrName>
                                          <p:attrName>ppt_y</p:attrName>
                                        </p:attrNameLst>
                                      </p:cBhvr>
                                      <p:rCtr x="13316" y="9769"/>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 0 L 0.2934 0 " pathEditMode="relative" ptsTypes="AA">
                                      <p:cBhvr>
                                        <p:cTn id="24" dur="500" fill="hold"/>
                                        <p:tgtEl>
                                          <p:spTgt spid="29"/>
                                        </p:tgtEl>
                                        <p:attrNameLst>
                                          <p:attrName>ppt_x</p:attrName>
                                          <p:attrName>ppt_y</p:attrName>
                                        </p:attrNameLst>
                                      </p:cBhvr>
                                    </p:animMotion>
                                  </p:childTnLst>
                                </p:cTn>
                              </p:par>
                              <p:par>
                                <p:cTn id="25" presetID="0" presetClass="path" presetSubtype="0" accel="50000" decel="50000" fill="hold" grpId="1" nodeType="withEffect">
                                  <p:stCondLst>
                                    <p:cond delay="0"/>
                                  </p:stCondLst>
                                  <p:childTnLst>
                                    <p:animMotion origin="layout" path="M 0 0 L 0.2934 0 " pathEditMode="relative" ptsTypes="AA">
                                      <p:cBhvr>
                                        <p:cTn id="26" dur="500" fill="hold"/>
                                        <p:tgtEl>
                                          <p:spTgt spid="3"/>
                                        </p:tgtEl>
                                        <p:attrNameLst>
                                          <p:attrName>ppt_x</p:attrName>
                                          <p:attrName>ppt_y</p:attrName>
                                        </p:attrNameLst>
                                      </p:cBhvr>
                                    </p:animMotion>
                                  </p:childTnLst>
                                </p:cTn>
                              </p:par>
                              <p:par>
                                <p:cTn id="27" presetID="1" presetClass="exit" presetSubtype="0" fill="hold" grpId="1" nodeType="withEffect">
                                  <p:stCondLst>
                                    <p:cond delay="0"/>
                                  </p:stCondLst>
                                  <p:childTnLst>
                                    <p:set>
                                      <p:cBhvr>
                                        <p:cTn id="2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9" grpId="0" animBg="1"/>
      <p:bldP spid="3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Fine-grained control</a:t>
            </a:r>
            <a:endParaRPr lang="en-US" dirty="0"/>
          </a:p>
        </p:txBody>
      </p:sp>
      <p:sp>
        <p:nvSpPr>
          <p:cNvPr id="4" name="Slide Number Placeholder 3"/>
          <p:cNvSpPr>
            <a:spLocks noGrp="1"/>
          </p:cNvSpPr>
          <p:nvPr>
            <p:ph type="sldNum" sz="quarter" idx="12"/>
          </p:nvPr>
        </p:nvSpPr>
        <p:spPr>
          <a:xfrm>
            <a:off x="6424234" y="6345113"/>
            <a:ext cx="2057400" cy="365125"/>
          </a:xfrm>
        </p:spPr>
        <p:txBody>
          <a:bodyPr/>
          <a:lstStyle/>
          <a:p>
            <a:fld id="{40F16DED-74C2-44B5-8C24-2133228843AB}" type="slidenum">
              <a:rPr lang="en-US" smtClean="0"/>
              <a:pPr/>
              <a:t>7</a:t>
            </a:fld>
            <a:endParaRPr lang="en-US"/>
          </a:p>
        </p:txBody>
      </p:sp>
      <p:sp>
        <p:nvSpPr>
          <p:cNvPr id="31" name="Rounded Rectangle 30"/>
          <p:cNvSpPr/>
          <p:nvPr/>
        </p:nvSpPr>
        <p:spPr>
          <a:xfrm>
            <a:off x="3841545" y="2208099"/>
            <a:ext cx="2454442" cy="3849191"/>
          </a:xfrm>
          <a:prstGeom prst="roundRect">
            <a:avLst/>
          </a:prstGeom>
          <a:solidFill>
            <a:schemeClr val="accent3">
              <a:lumMod val="40000"/>
              <a:lumOff val="60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34" name="TextBox 33"/>
          <p:cNvSpPr txBox="1"/>
          <p:nvPr/>
        </p:nvSpPr>
        <p:spPr>
          <a:xfrm>
            <a:off x="4087664" y="2522304"/>
            <a:ext cx="1962204" cy="369332"/>
          </a:xfrm>
          <a:prstGeom prst="rect">
            <a:avLst/>
          </a:prstGeom>
          <a:noFill/>
        </p:spPr>
        <p:txBody>
          <a:bodyPr wrap="none" rtlCol="0">
            <a:spAutoFit/>
          </a:bodyPr>
          <a:lstStyle/>
          <a:p>
            <a:r>
              <a:rPr lang="en-US" dirty="0" smtClean="0"/>
              <a:t>Privacy Framework</a:t>
            </a:r>
            <a:endParaRPr lang="en-US" dirty="0"/>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0374" y="3045381"/>
            <a:ext cx="582794" cy="604754"/>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2777" y="3249266"/>
            <a:ext cx="550109" cy="550109"/>
          </a:xfrm>
          <a:prstGeom prst="rect">
            <a:avLst/>
          </a:prstGeom>
        </p:spPr>
      </p:pic>
      <p:pic>
        <p:nvPicPr>
          <p:cNvPr id="37" name="pasted-image.png"/>
          <p:cNvPicPr/>
          <p:nvPr/>
        </p:nvPicPr>
        <p:blipFill>
          <a:blip r:embed="rId5">
            <a:extLst/>
          </a:blip>
          <a:srcRect l="37960" t="9884" r="33791" b="6135"/>
          <a:stretch>
            <a:fillRect/>
          </a:stretch>
        </p:blipFill>
        <p:spPr>
          <a:xfrm>
            <a:off x="5765219" y="3168940"/>
            <a:ext cx="284649" cy="735969"/>
          </a:xfrm>
          <a:prstGeom prst="rect">
            <a:avLst/>
          </a:prstGeom>
          <a:ln w="12700" cap="flat">
            <a:noFill/>
            <a:miter lim="400000"/>
          </a:ln>
          <a:effectLst/>
        </p:spPr>
      </p:pic>
      <p:sp>
        <p:nvSpPr>
          <p:cNvPr id="38" name="TextBox 37"/>
          <p:cNvSpPr txBox="1"/>
          <p:nvPr/>
        </p:nvSpPr>
        <p:spPr>
          <a:xfrm>
            <a:off x="4973709" y="3857633"/>
            <a:ext cx="1290033" cy="369332"/>
          </a:xfrm>
          <a:prstGeom prst="rect">
            <a:avLst/>
          </a:prstGeom>
          <a:noFill/>
        </p:spPr>
        <p:txBody>
          <a:bodyPr wrap="none" rtlCol="0">
            <a:spAutoFit/>
          </a:bodyPr>
          <a:lstStyle/>
          <a:p>
            <a:r>
              <a:rPr lang="en-US" dirty="0" smtClean="0"/>
              <a:t>Recognizers</a:t>
            </a:r>
            <a:endParaRPr lang="en-US" dirty="0"/>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655" y="3045381"/>
            <a:ext cx="582794" cy="604754"/>
          </a:xfrm>
          <a:prstGeom prst="rect">
            <a:avLst/>
          </a:prstGeom>
        </p:spPr>
      </p:pic>
      <p:sp>
        <p:nvSpPr>
          <p:cNvPr id="41" name="TextBox 40"/>
          <p:cNvSpPr txBox="1"/>
          <p:nvPr/>
        </p:nvSpPr>
        <p:spPr>
          <a:xfrm>
            <a:off x="3986173" y="3650135"/>
            <a:ext cx="911653" cy="646331"/>
          </a:xfrm>
          <a:prstGeom prst="rect">
            <a:avLst/>
          </a:prstGeom>
          <a:noFill/>
        </p:spPr>
        <p:txBody>
          <a:bodyPr wrap="none" rtlCol="0">
            <a:spAutoFit/>
          </a:bodyPr>
          <a:lstStyle/>
          <a:p>
            <a:r>
              <a:rPr lang="en-US" dirty="0" smtClean="0"/>
              <a:t>Per-app</a:t>
            </a:r>
          </a:p>
          <a:p>
            <a:r>
              <a:rPr lang="en-US" dirty="0" smtClean="0"/>
              <a:t>policies</a:t>
            </a:r>
            <a:endParaRPr lang="en-US" dirty="0"/>
          </a:p>
        </p:txBody>
      </p:sp>
      <p:sp>
        <p:nvSpPr>
          <p:cNvPr id="50" name="Rectangle 49"/>
          <p:cNvSpPr/>
          <p:nvPr/>
        </p:nvSpPr>
        <p:spPr>
          <a:xfrm>
            <a:off x="313824" y="2205722"/>
            <a:ext cx="3351060" cy="1200329"/>
          </a:xfrm>
          <a:prstGeom prst="rect">
            <a:avLst/>
          </a:prstGeom>
        </p:spPr>
        <p:txBody>
          <a:bodyPr wrap="none">
            <a:spAutoFit/>
          </a:bodyPr>
          <a:lstStyle/>
          <a:p>
            <a:pPr lvl="0">
              <a:buSzPct val="100000"/>
              <a:defRPr sz="1800"/>
            </a:pPr>
            <a:r>
              <a:rPr lang="en-US" dirty="0">
                <a:latin typeface="Calibri"/>
                <a:ea typeface="Helvetica"/>
                <a:cs typeface="Calibri"/>
                <a:sym typeface="Helvetica"/>
              </a:rPr>
              <a:t>Recognizer [</a:t>
            </a:r>
            <a:r>
              <a:rPr lang="en-US" dirty="0" err="1">
                <a:latin typeface="Calibri"/>
                <a:ea typeface="Helvetica"/>
                <a:cs typeface="Calibri"/>
                <a:sym typeface="Helvetica"/>
              </a:rPr>
              <a:t>Usenix</a:t>
            </a:r>
            <a:r>
              <a:rPr lang="en-US" dirty="0">
                <a:latin typeface="Calibri"/>
                <a:ea typeface="Helvetica"/>
                <a:cs typeface="Calibri"/>
                <a:sym typeface="Helvetica"/>
              </a:rPr>
              <a:t> Security </a:t>
            </a:r>
            <a:r>
              <a:rPr lang="en-US" dirty="0" smtClean="0">
                <a:latin typeface="Calibri"/>
                <a:ea typeface="Helvetica"/>
                <a:cs typeface="Calibri"/>
                <a:sym typeface="Helvetica"/>
              </a:rPr>
              <a:t>2013]</a:t>
            </a:r>
          </a:p>
          <a:p>
            <a:pPr>
              <a:buSzPct val="100000"/>
              <a:defRPr sz="1800"/>
            </a:pPr>
            <a:r>
              <a:rPr lang="en-US" dirty="0" smtClean="0">
                <a:ea typeface="Helvetica"/>
                <a:cs typeface="Calibri"/>
                <a:sym typeface="Helvetica"/>
              </a:rPr>
              <a:t>WDAC [CCS 2014]</a:t>
            </a:r>
          </a:p>
          <a:p>
            <a:pPr>
              <a:buSzPct val="100000"/>
              <a:defRPr sz="1800"/>
            </a:pPr>
            <a:r>
              <a:rPr lang="en-US" dirty="0" err="1" smtClean="0">
                <a:ea typeface="Helvetica"/>
                <a:cs typeface="Calibri"/>
                <a:sym typeface="Helvetica"/>
              </a:rPr>
              <a:t>SurroundWeb</a:t>
            </a:r>
            <a:r>
              <a:rPr lang="en-US" dirty="0" smtClean="0">
                <a:ea typeface="Helvetica"/>
                <a:cs typeface="Calibri"/>
                <a:sym typeface="Helvetica"/>
              </a:rPr>
              <a:t> [Oakland 2015]</a:t>
            </a:r>
          </a:p>
          <a:p>
            <a:pPr>
              <a:buSzPct val="100000"/>
              <a:defRPr sz="1800"/>
            </a:pPr>
            <a:r>
              <a:rPr lang="en-US" dirty="0" smtClean="0">
                <a:ea typeface="Helvetica"/>
                <a:cs typeface="Calibri"/>
                <a:sym typeface="Helvetica"/>
              </a:rPr>
              <a:t>I-</a:t>
            </a:r>
            <a:r>
              <a:rPr lang="en-US" dirty="0" err="1" smtClean="0">
                <a:ea typeface="Helvetica"/>
                <a:cs typeface="Calibri"/>
                <a:sym typeface="Helvetica"/>
              </a:rPr>
              <a:t>Pic</a:t>
            </a:r>
            <a:r>
              <a:rPr lang="en-US" dirty="0" smtClean="0">
                <a:ea typeface="Helvetica"/>
                <a:cs typeface="Calibri"/>
                <a:sym typeface="Helvetica"/>
              </a:rPr>
              <a:t> [</a:t>
            </a:r>
            <a:r>
              <a:rPr lang="en-US" dirty="0" err="1" smtClean="0">
                <a:ea typeface="Helvetica"/>
                <a:cs typeface="Calibri"/>
                <a:sym typeface="Helvetica"/>
              </a:rPr>
              <a:t>MobiSys</a:t>
            </a:r>
            <a:r>
              <a:rPr lang="en-US" dirty="0" smtClean="0">
                <a:ea typeface="Helvetica"/>
                <a:cs typeface="Calibri"/>
                <a:sym typeface="Helvetica"/>
              </a:rPr>
              <a:t> 2016]</a:t>
            </a:r>
            <a:endParaRPr lang="en-US" dirty="0">
              <a:ea typeface="Helvetica"/>
              <a:cs typeface="Calibri"/>
              <a:sym typeface="Helvetica"/>
            </a:endParaRPr>
          </a:p>
        </p:txBody>
      </p:sp>
      <p:sp>
        <p:nvSpPr>
          <p:cNvPr id="21" name="Rounded Rectangular Callout 20"/>
          <p:cNvSpPr/>
          <p:nvPr/>
        </p:nvSpPr>
        <p:spPr>
          <a:xfrm>
            <a:off x="247248" y="5169489"/>
            <a:ext cx="3450248" cy="1359800"/>
          </a:xfrm>
          <a:prstGeom prst="wedgeRoundRectCallout">
            <a:avLst>
              <a:gd name="adj1" fmla="val 93500"/>
              <a:gd name="adj2" fmla="val -155317"/>
              <a:gd name="adj3" fmla="val 16667"/>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Must anticipate objects.</a:t>
            </a:r>
          </a:p>
          <a:p>
            <a:pPr algn="ctr"/>
            <a:r>
              <a:rPr lang="en-US" dirty="0" smtClean="0"/>
              <a:t>Password recognizer?</a:t>
            </a:r>
          </a:p>
          <a:p>
            <a:pPr algn="ctr"/>
            <a:r>
              <a:rPr lang="en-US" dirty="0" smtClean="0"/>
              <a:t>Product-roadmap recognizer?</a:t>
            </a:r>
            <a:endParaRPr lang="en-US" dirty="0"/>
          </a:p>
        </p:txBody>
      </p:sp>
      <p:pic>
        <p:nvPicPr>
          <p:cNvPr id="17" name="Picture 16" descr="Obama cropped_8.jpg"/>
          <p:cNvPicPr>
            <a:picLocks noChangeAspect="1"/>
          </p:cNvPicPr>
          <p:nvPr/>
        </p:nvPicPr>
        <p:blipFill>
          <a:blip r:embed="rId6"/>
          <a:stretch>
            <a:fillRect/>
          </a:stretch>
        </p:blipFill>
        <p:spPr>
          <a:xfrm>
            <a:off x="4492492" y="4811465"/>
            <a:ext cx="1093079" cy="869454"/>
          </a:xfrm>
          <a:prstGeom prst="rect">
            <a:avLst/>
          </a:prstGeom>
        </p:spPr>
      </p:pic>
      <p:sp>
        <p:nvSpPr>
          <p:cNvPr id="18" name="Rectangle 17"/>
          <p:cNvSpPr/>
          <p:nvPr/>
        </p:nvSpPr>
        <p:spPr>
          <a:xfrm>
            <a:off x="4897826" y="4874326"/>
            <a:ext cx="520005" cy="7504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8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189975"/>
            <a:ext cx="9144000" cy="2387600"/>
          </a:xfrm>
        </p:spPr>
        <p:txBody>
          <a:bodyPr anchor="ctr">
            <a:normAutofit/>
          </a:bodyPr>
          <a:lstStyle/>
          <a:p>
            <a:r>
              <a:rPr lang="en-US" sz="4000" dirty="0" smtClean="0"/>
              <a:t>Want general fine-grained control.</a:t>
            </a:r>
            <a:endParaRPr lang="en-US" sz="4000" dirty="0"/>
          </a:p>
        </p:txBody>
      </p:sp>
      <p:sp>
        <p:nvSpPr>
          <p:cNvPr id="4" name="Slide Number Placeholder 3"/>
          <p:cNvSpPr>
            <a:spLocks noGrp="1"/>
          </p:cNvSpPr>
          <p:nvPr>
            <p:ph type="sldNum" sz="quarter" idx="12"/>
          </p:nvPr>
        </p:nvSpPr>
        <p:spPr/>
        <p:txBody>
          <a:bodyPr/>
          <a:lstStyle/>
          <a:p>
            <a:fld id="{40F16DED-74C2-44B5-8C24-2133228843A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privacy markers</a:t>
            </a:r>
            <a:endParaRPr lang="en-US" dirty="0"/>
          </a:p>
        </p:txBody>
      </p:sp>
      <p:sp>
        <p:nvSpPr>
          <p:cNvPr id="3" name="Content Placeholder 2"/>
          <p:cNvSpPr>
            <a:spLocks noGrp="1"/>
          </p:cNvSpPr>
          <p:nvPr>
            <p:ph idx="1"/>
          </p:nvPr>
        </p:nvSpPr>
        <p:spPr/>
        <p:txBody>
          <a:bodyPr>
            <a:normAutofit/>
          </a:bodyPr>
          <a:lstStyle/>
          <a:p>
            <a:r>
              <a:rPr lang="en-US" sz="2400" dirty="0" smtClean="0"/>
              <a:t>Privacy markers</a:t>
            </a:r>
          </a:p>
          <a:p>
            <a:pPr lvl="1"/>
            <a:r>
              <a:rPr lang="en-US" sz="2000" dirty="0" smtClean="0">
                <a:solidFill>
                  <a:schemeClr val="bg1">
                    <a:lumMod val="50000"/>
                  </a:schemeClr>
                </a:solidFill>
              </a:rPr>
              <a:t>Fine-grained access control for visual info</a:t>
            </a:r>
          </a:p>
          <a:p>
            <a:pPr lvl="1"/>
            <a:r>
              <a:rPr lang="en-US" sz="2000" dirty="0" smtClean="0">
                <a:solidFill>
                  <a:schemeClr val="bg1">
                    <a:lumMod val="50000"/>
                  </a:schemeClr>
                </a:solidFill>
              </a:rPr>
              <a:t>Support arbitrary objects and surfaces</a:t>
            </a:r>
          </a:p>
          <a:p>
            <a:pPr lvl="1"/>
            <a:r>
              <a:rPr lang="en-US" sz="2000" dirty="0" smtClean="0">
                <a:solidFill>
                  <a:schemeClr val="bg1">
                    <a:lumMod val="50000"/>
                  </a:schemeClr>
                </a:solidFill>
              </a:rPr>
              <a:t>Two example systems: </a:t>
            </a:r>
            <a:r>
              <a:rPr lang="en-US" sz="2000" dirty="0" err="1" smtClean="0">
                <a:solidFill>
                  <a:schemeClr val="bg1">
                    <a:lumMod val="50000"/>
                  </a:schemeClr>
                </a:solidFill>
              </a:rPr>
              <a:t>PrivateEye</a:t>
            </a:r>
            <a:r>
              <a:rPr lang="en-US" sz="2000" dirty="0" smtClean="0">
                <a:solidFill>
                  <a:schemeClr val="bg1">
                    <a:lumMod val="50000"/>
                  </a:schemeClr>
                </a:solidFill>
              </a:rPr>
              <a:t> and </a:t>
            </a:r>
            <a:r>
              <a:rPr lang="en-US" sz="2000" dirty="0" err="1" smtClean="0">
                <a:solidFill>
                  <a:schemeClr val="bg1">
                    <a:lumMod val="50000"/>
                  </a:schemeClr>
                </a:solidFill>
              </a:rPr>
              <a:t>WaveOff</a:t>
            </a:r>
            <a:endParaRPr lang="en-US" sz="2000" dirty="0" smtClean="0">
              <a:solidFill>
                <a:schemeClr val="bg1">
                  <a:lumMod val="50000"/>
                </a:schemeClr>
              </a:solidFill>
            </a:endParaRPr>
          </a:p>
        </p:txBody>
      </p:sp>
      <p:sp>
        <p:nvSpPr>
          <p:cNvPr id="4" name="Slide Number Placeholder 3"/>
          <p:cNvSpPr>
            <a:spLocks noGrp="1"/>
          </p:cNvSpPr>
          <p:nvPr>
            <p:ph type="sldNum" sz="quarter" idx="12"/>
          </p:nvPr>
        </p:nvSpPr>
        <p:spPr/>
        <p:txBody>
          <a:bodyPr/>
          <a:lstStyle/>
          <a:p>
            <a:fld id="{40F16DED-74C2-44B5-8C24-2133228843AB}" type="slidenum">
              <a:rPr lang="en-US" smtClean="0"/>
              <a:pPr/>
              <a:t>9</a:t>
            </a:fld>
            <a:endParaRPr lang="en-US" dirty="0"/>
          </a:p>
        </p:txBody>
      </p:sp>
      <p:pic>
        <p:nvPicPr>
          <p:cNvPr id="5" name="Picture 4" descr="eye_1.png"/>
          <p:cNvPicPr>
            <a:picLocks noChangeAspect="1"/>
          </p:cNvPicPr>
          <p:nvPr/>
        </p:nvPicPr>
        <p:blipFill>
          <a:blip r:embed="rId3">
            <a:duotone>
              <a:srgbClr val="0000FF"/>
              <a:srgbClr val="FFF1C1"/>
            </a:duotone>
          </a:blip>
          <a:stretch>
            <a:fillRect/>
          </a:stretch>
        </p:blipFill>
        <p:spPr>
          <a:xfrm>
            <a:off x="1288674" y="3393881"/>
            <a:ext cx="2408048" cy="2408048"/>
          </a:xfrm>
          <a:prstGeom prst="rect">
            <a:avLst/>
          </a:prstGeom>
        </p:spPr>
      </p:pic>
      <p:sp>
        <p:nvSpPr>
          <p:cNvPr id="7" name="TextBox 6"/>
          <p:cNvSpPr txBox="1"/>
          <p:nvPr/>
        </p:nvSpPr>
        <p:spPr>
          <a:xfrm>
            <a:off x="988996" y="5585294"/>
            <a:ext cx="3083033" cy="646331"/>
          </a:xfrm>
          <a:prstGeom prst="rect">
            <a:avLst/>
          </a:prstGeom>
          <a:noFill/>
        </p:spPr>
        <p:txBody>
          <a:bodyPr wrap="none" rtlCol="0">
            <a:spAutoFit/>
          </a:bodyPr>
          <a:lstStyle/>
          <a:p>
            <a:pPr algn="ctr"/>
            <a:r>
              <a:rPr lang="en-US" b="1" dirty="0" err="1" smtClean="0">
                <a:solidFill>
                  <a:srgbClr val="0000FF"/>
                </a:solidFill>
              </a:rPr>
              <a:t>PrivateEye</a:t>
            </a:r>
            <a:endParaRPr lang="en-US" b="1" dirty="0" smtClean="0">
              <a:solidFill>
                <a:srgbClr val="0000FF"/>
              </a:solidFill>
            </a:endParaRPr>
          </a:p>
          <a:p>
            <a:pPr algn="ctr"/>
            <a:r>
              <a:rPr lang="en-US" dirty="0" smtClean="0">
                <a:solidFill>
                  <a:schemeClr val="tx1">
                    <a:lumMod val="50000"/>
                    <a:lumOff val="50000"/>
                  </a:schemeClr>
                </a:solidFill>
              </a:rPr>
              <a:t>2D surfaces (e.g., whiteboards)</a:t>
            </a:r>
            <a:endParaRPr lang="en-US" dirty="0">
              <a:solidFill>
                <a:schemeClr val="tx1">
                  <a:lumMod val="50000"/>
                  <a:lumOff val="50000"/>
                </a:schemeClr>
              </a:solidFill>
            </a:endParaRPr>
          </a:p>
        </p:txBody>
      </p:sp>
      <p:sp>
        <p:nvSpPr>
          <p:cNvPr id="8" name="TextBox 7"/>
          <p:cNvSpPr txBox="1"/>
          <p:nvPr/>
        </p:nvSpPr>
        <p:spPr>
          <a:xfrm>
            <a:off x="4856278" y="5588791"/>
            <a:ext cx="2328995" cy="646331"/>
          </a:xfrm>
          <a:prstGeom prst="rect">
            <a:avLst/>
          </a:prstGeom>
          <a:noFill/>
        </p:spPr>
        <p:txBody>
          <a:bodyPr wrap="none" rtlCol="0">
            <a:spAutoFit/>
          </a:bodyPr>
          <a:lstStyle/>
          <a:p>
            <a:pPr algn="ctr"/>
            <a:r>
              <a:rPr lang="en-US" b="1" dirty="0" err="1" smtClean="0">
                <a:solidFill>
                  <a:srgbClr val="008000"/>
                </a:solidFill>
              </a:rPr>
              <a:t>WaveOff</a:t>
            </a:r>
            <a:endParaRPr lang="en-US" b="1" dirty="0" smtClean="0">
              <a:solidFill>
                <a:srgbClr val="008000"/>
              </a:solidFill>
            </a:endParaRPr>
          </a:p>
          <a:p>
            <a:pPr algn="ctr"/>
            <a:r>
              <a:rPr lang="en-US" dirty="0" smtClean="0">
                <a:solidFill>
                  <a:srgbClr val="7F7F7F"/>
                </a:solidFill>
              </a:rPr>
              <a:t>3D Objects (e.g., faces)</a:t>
            </a:r>
            <a:endParaRPr lang="en-US" dirty="0">
              <a:solidFill>
                <a:srgbClr val="7F7F7F"/>
              </a:solidFill>
            </a:endParaRPr>
          </a:p>
        </p:txBody>
      </p:sp>
      <p:pic>
        <p:nvPicPr>
          <p:cNvPr id="15" name="Picture 14" descr="2372-200.png"/>
          <p:cNvPicPr>
            <a:picLocks noChangeAspect="1"/>
          </p:cNvPicPr>
          <p:nvPr/>
        </p:nvPicPr>
        <p:blipFill>
          <a:blip r:embed="rId4">
            <a:duotone>
              <a:srgbClr val="008000"/>
              <a:srgbClr val="FFF1C1"/>
            </a:duotone>
          </a:blip>
          <a:stretch>
            <a:fillRect/>
          </a:stretch>
        </p:blipFill>
        <p:spPr>
          <a:xfrm>
            <a:off x="5248333" y="3843612"/>
            <a:ext cx="1539777" cy="1539777"/>
          </a:xfrm>
          <a:prstGeom prst="rect">
            <a:avLst/>
          </a:prstGeom>
        </p:spPr>
      </p:pic>
    </p:spTree>
    <p:extLst>
      <p:ext uri="{BB962C8B-B14F-4D97-AF65-F5344CB8AC3E}">
        <p14:creationId xmlns:p14="http://schemas.microsoft.com/office/powerpoint/2010/main" val="4215798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7676</TotalTime>
  <Words>2269</Words>
  <Application>Microsoft Macintosh PowerPoint</Application>
  <PresentationFormat>On-screen Show (4:3)</PresentationFormat>
  <Paragraphs>353</Paragraphs>
  <Slides>39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Helvetica</vt:lpstr>
      <vt:lpstr>Office Theme</vt:lpstr>
      <vt:lpstr>What You Mark is What Apps See</vt:lpstr>
      <vt:lpstr>Cameras all around us</vt:lpstr>
      <vt:lpstr>Protecting visual secrets is hard.</vt:lpstr>
      <vt:lpstr>PowerPoint Presentation</vt:lpstr>
      <vt:lpstr>Coarse-grained control</vt:lpstr>
      <vt:lpstr>Fine-grained control</vt:lpstr>
      <vt:lpstr>Fine-grained control</vt:lpstr>
      <vt:lpstr>Want general fine-grained control.</vt:lpstr>
      <vt:lpstr>Solution: privacy markers</vt:lpstr>
      <vt:lpstr>Trust and attacker models</vt:lpstr>
      <vt:lpstr>Privacy-marker goals</vt:lpstr>
      <vt:lpstr>Privacy-marker goals</vt:lpstr>
      <vt:lpstr>Ease of use</vt:lpstr>
      <vt:lpstr>Ease of use</vt:lpstr>
      <vt:lpstr>Ease of use</vt:lpstr>
      <vt:lpstr>Ease of use</vt:lpstr>
      <vt:lpstr>Ease of use</vt:lpstr>
      <vt:lpstr>Ease of use</vt:lpstr>
      <vt:lpstr>Ease of use</vt:lpstr>
      <vt:lpstr>Privacy-marker goals</vt:lpstr>
      <vt:lpstr>Reliable recognition</vt:lpstr>
      <vt:lpstr>Reliable recognition</vt:lpstr>
      <vt:lpstr>Reliable recognition</vt:lpstr>
      <vt:lpstr>Privacy-marker goals</vt:lpstr>
      <vt:lpstr>Good performance</vt:lpstr>
      <vt:lpstr>Good performance</vt:lpstr>
      <vt:lpstr>Android integration</vt:lpstr>
      <vt:lpstr>Android integration</vt:lpstr>
      <vt:lpstr>Evaluation</vt:lpstr>
      <vt:lpstr>User study</vt:lpstr>
      <vt:lpstr>User study feedback</vt:lpstr>
      <vt:lpstr>User study feedback</vt:lpstr>
      <vt:lpstr>Recognition evaluation</vt:lpstr>
      <vt:lpstr>PrivateEye recognition</vt:lpstr>
      <vt:lpstr>PrivateEye recognition</vt:lpstr>
      <vt:lpstr>WaveOff recognition</vt:lpstr>
      <vt:lpstr>Performance results</vt:lpstr>
      <vt:lpstr>Limitations</vt:lpstr>
      <vt:lpstr>Summary</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You Mark is  What Apps See</dc:title>
  <dc:creator>Animesh Srivastava</dc:creator>
  <cp:lastModifiedBy>Animesh Srivastava</cp:lastModifiedBy>
  <cp:revision>444</cp:revision>
  <dcterms:created xsi:type="dcterms:W3CDTF">2016-06-23T13:39:05Z</dcterms:created>
  <dcterms:modified xsi:type="dcterms:W3CDTF">2016-07-09T22:22:44Z</dcterms:modified>
</cp:coreProperties>
</file>